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8" r:id="rId2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5" userDrawn="1">
          <p15:clr>
            <a:srgbClr val="A4A3A4"/>
          </p15:clr>
        </p15:guide>
        <p15:guide id="2" pos="232" userDrawn="1">
          <p15:clr>
            <a:srgbClr val="A4A3A4"/>
          </p15:clr>
        </p15:guide>
        <p15:guide id="3" pos="4088" userDrawn="1">
          <p15:clr>
            <a:srgbClr val="A4A3A4"/>
          </p15:clr>
        </p15:guide>
        <p15:guide id="5" pos="2047" userDrawn="1">
          <p15:clr>
            <a:srgbClr val="A4A3A4"/>
          </p15:clr>
        </p15:guide>
        <p15:guide id="7" orient="horz" pos="897" userDrawn="1">
          <p15:clr>
            <a:srgbClr val="A4A3A4"/>
          </p15:clr>
        </p15:guide>
        <p15:guide id="8" pos="2092" userDrawn="1">
          <p15:clr>
            <a:srgbClr val="A4A3A4"/>
          </p15:clr>
        </p15:guide>
        <p15:guide id="9" pos="278" userDrawn="1">
          <p15:clr>
            <a:srgbClr val="A4A3A4"/>
          </p15:clr>
        </p15:guide>
        <p15:guide id="10" pos="1525" userDrawn="1">
          <p15:clr>
            <a:srgbClr val="A4A3A4"/>
          </p15:clr>
        </p15:guide>
        <p15:guide id="11" orient="horz" pos="5184" userDrawn="1">
          <p15:clr>
            <a:srgbClr val="A4A3A4"/>
          </p15:clr>
        </p15:guide>
        <p15:guide id="12" orient="horz" pos="1780" userDrawn="1">
          <p15:clr>
            <a:srgbClr val="A4A3A4"/>
          </p15:clr>
        </p15:guide>
        <p15:guide id="13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66BBA"/>
    <a:srgbClr val="C9E2FF"/>
    <a:srgbClr val="8FAADC"/>
    <a:srgbClr val="DFE7F5"/>
    <a:srgbClr val="BBCBFE"/>
    <a:srgbClr val="0A655C"/>
    <a:srgbClr val="6CA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5046" autoAdjust="0"/>
  </p:normalViewPr>
  <p:slideViewPr>
    <p:cSldViewPr showGuides="1">
      <p:cViewPr varScale="1">
        <p:scale>
          <a:sx n="76" d="100"/>
          <a:sy n="76" d="100"/>
        </p:scale>
        <p:origin x="3702" y="96"/>
      </p:cViewPr>
      <p:guideLst>
        <p:guide orient="horz" pos="5955"/>
        <p:guide pos="232"/>
        <p:guide pos="4088"/>
        <p:guide pos="2047"/>
        <p:guide orient="horz" pos="897"/>
        <p:guide pos="2092"/>
        <p:guide pos="278"/>
        <p:guide pos="1525"/>
        <p:guide orient="horz" pos="5184"/>
        <p:guide orient="horz" pos="1780"/>
        <p:guide pos="229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955C0-4441-4961-A4A7-BB9E499C7286}" type="datetimeFigureOut">
              <a:rPr lang="ko-KR" altLang="en-US" smtClean="0"/>
              <a:t>2025-03-27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43AB-B508-4BC6-B7F2-6038E3964B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58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0" y="282673"/>
            <a:ext cx="6858000" cy="1023783"/>
            <a:chOff x="0" y="282673"/>
            <a:chExt cx="6858000" cy="102378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4C69B73-E789-0E61-B442-C4075A96F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962" r="2908"/>
            <a:stretch/>
          </p:blipFill>
          <p:spPr>
            <a:xfrm>
              <a:off x="0" y="282673"/>
              <a:ext cx="6858000" cy="1023783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661FB08-CBEE-7C54-5108-008DF5DBDD5C}"/>
                </a:ext>
              </a:extLst>
            </p:cNvPr>
            <p:cNvSpPr/>
            <p:nvPr/>
          </p:nvSpPr>
          <p:spPr>
            <a:xfrm flipH="1">
              <a:off x="353302" y="497620"/>
              <a:ext cx="17027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ko-KR" sz="2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8FAAD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 ­- CATALOGUE</a:t>
              </a:r>
              <a:endParaRPr lang="ko-KR" altLang="en-US" sz="2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FAAD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3168354" y="9567319"/>
            <a:ext cx="521298" cy="246221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algn="ctr">
              <a:defRPr sz="10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&lt; </a:t>
            </a:r>
            <a:fld id="{CD8ADE17-BDA1-4EE1-BD2B-57935BA6F8A9}" type="slidenum">
              <a:rPr lang="ko-KR" altLang="en-US" smtClean="0"/>
              <a:pPr lvl="0"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99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BC78-1796-4266-88AA-37ADC59B2779}" type="datetimeFigureOut">
              <a:rPr lang="ko-KR" altLang="en-US" smtClean="0"/>
              <a:t>2025-03-27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5660-7DF8-43F6-957B-8292F1297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7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97A7435-E6FB-CC12-C4C0-0B4169B3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64344"/>
              </p:ext>
            </p:extLst>
          </p:nvPr>
        </p:nvGraphicFramePr>
        <p:xfrm>
          <a:off x="368300" y="1423988"/>
          <a:ext cx="6121040" cy="111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972570336"/>
                    </a:ext>
                  </a:extLst>
                </a:gridCol>
                <a:gridCol w="4069040">
                  <a:extLst>
                    <a:ext uri="{9D8B030D-6E8A-4147-A177-3AD203B41FA5}">
                      <a16:colId xmlns:a16="http://schemas.microsoft.com/office/drawing/2014/main" val="2899322309"/>
                    </a:ext>
                  </a:extLst>
                </a:gridCol>
              </a:tblGrid>
              <a:tr h="11718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en-US" sz="1400" kern="1200" spc="-3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Company Information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31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endParaRPr lang="en-US" sz="1200" b="0" i="0" u="none" strike="noStrike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solidFill>
                              <a:srgbClr val="5B9BD5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1. HYUNDAI SOLAR TECH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12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endParaRPr lang="en-US" sz="1200" b="0" i="0" u="none" strike="noStrike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ko-KR" sz="1100" u="none" strike="noStrike" kern="1200" spc="-10" baseline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Park Su </a:t>
                      </a:r>
                      <a:r>
                        <a:rPr lang="en-US" altLang="ko-KR" sz="1100" u="none" strike="noStrike" kern="1200" spc="-10" baseline="0" dirty="0" err="1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ryeon</a:t>
                      </a:r>
                      <a:endParaRPr lang="en-US" altLang="ko-KR" sz="1100" u="none" strike="noStrike" kern="1200" spc="-10" baseline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470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 latinLnBrk="0"/>
                      <a:endParaRPr lang="en-US" sz="1200" b="0" i="0" u="none" strike="noStrike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ko-KR" sz="1100" u="none" strike="noStrike" kern="1200" spc="-10" baseline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www.hdstec.co.kr</a:t>
                      </a:r>
                    </a:p>
                  </a:txBody>
                  <a:tcPr marL="72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707205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9B618D25-6C5A-4890-1A0A-F77DA3A42235}"/>
              </a:ext>
            </a:extLst>
          </p:cNvPr>
          <p:cNvGrpSpPr/>
          <p:nvPr/>
        </p:nvGrpSpPr>
        <p:grpSpPr>
          <a:xfrm>
            <a:off x="433774" y="1744794"/>
            <a:ext cx="1908756" cy="755750"/>
            <a:chOff x="433774" y="1744794"/>
            <a:chExt cx="1908756" cy="75575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57832C4-9849-E7FE-8962-8EA391C4D9F1}"/>
                </a:ext>
              </a:extLst>
            </p:cNvPr>
            <p:cNvGrpSpPr/>
            <p:nvPr/>
          </p:nvGrpSpPr>
          <p:grpSpPr>
            <a:xfrm>
              <a:off x="433774" y="1744794"/>
              <a:ext cx="1908756" cy="216000"/>
              <a:chOff x="3410024" y="2908078"/>
              <a:chExt cx="1908756" cy="216000"/>
            </a:xfrm>
          </p:grpSpPr>
          <p:sp>
            <p:nvSpPr>
              <p:cNvPr id="17" name="사각형: 둥근 모서리 1">
                <a:extLst>
                  <a:ext uri="{FF2B5EF4-FFF2-40B4-BE49-F238E27FC236}">
                    <a16:creationId xmlns:a16="http://schemas.microsoft.com/office/drawing/2014/main" id="{D0C611BA-D5DA-76B4-F6A4-2794416DDA07}"/>
                  </a:ext>
                </a:extLst>
              </p:cNvPr>
              <p:cNvSpPr/>
              <p:nvPr/>
            </p:nvSpPr>
            <p:spPr>
              <a:xfrm>
                <a:off x="3410024" y="2908078"/>
                <a:ext cx="1908756" cy="216000"/>
              </a:xfrm>
              <a:prstGeom prst="roundRect">
                <a:avLst/>
              </a:prstGeom>
              <a:solidFill>
                <a:srgbClr val="C9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ctr" latinLnBrk="0">
                  <a:lnSpc>
                    <a:spcPct val="90000"/>
                  </a:lnSpc>
                </a:pPr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Bahnschrift" panose="020B0502040204020203" pitchFamily="34" charset="0"/>
                    <a:cs typeface="Calibri" panose="020F0502020204030204" pitchFamily="34" charset="0"/>
                  </a:rPr>
                  <a:t>Company Name</a:t>
                </a:r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3C9C9CED-C770-4FD4-DD29-2371AC0BB53D}"/>
                  </a:ext>
                </a:extLst>
              </p:cNvPr>
              <p:cNvGrpSpPr/>
              <p:nvPr/>
            </p:nvGrpSpPr>
            <p:grpSpPr>
              <a:xfrm>
                <a:off x="5080000" y="2986325"/>
                <a:ext cx="168118" cy="59506"/>
                <a:chOff x="767154" y="1053474"/>
                <a:chExt cx="204358" cy="72334"/>
              </a:xfrm>
            </p:grpSpPr>
            <p:sp>
              <p:nvSpPr>
                <p:cNvPr id="19" name="이등변 삼각형 18">
                  <a:extLst>
                    <a:ext uri="{FF2B5EF4-FFF2-40B4-BE49-F238E27FC236}">
                      <a16:creationId xmlns:a16="http://schemas.microsoft.com/office/drawing/2014/main" id="{6D29D9CC-FC84-1F9D-7BB3-F8F0E0237B8C}"/>
                    </a:ext>
                  </a:extLst>
                </p:cNvPr>
                <p:cNvSpPr/>
                <p:nvPr/>
              </p:nvSpPr>
              <p:spPr>
                <a:xfrm rot="5400000">
                  <a:off x="909469" y="1063762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이등변 삼각형 19">
                  <a:extLst>
                    <a:ext uri="{FF2B5EF4-FFF2-40B4-BE49-F238E27FC236}">
                      <a16:creationId xmlns:a16="http://schemas.microsoft.com/office/drawing/2014/main" id="{52D1E4ED-5F39-DC4C-6F40-C389CD49473C}"/>
                    </a:ext>
                  </a:extLst>
                </p:cNvPr>
                <p:cNvSpPr/>
                <p:nvPr/>
              </p:nvSpPr>
              <p:spPr>
                <a:xfrm rot="5400000">
                  <a:off x="833167" y="1063763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8FDF9C65-F37B-F45E-0CD4-989B6ABA266A}"/>
                    </a:ext>
                  </a:extLst>
                </p:cNvPr>
                <p:cNvSpPr/>
                <p:nvPr/>
              </p:nvSpPr>
              <p:spPr>
                <a:xfrm rot="5400000">
                  <a:off x="756866" y="1063764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831A5DA-6FBE-0506-CB7C-D139843D2659}"/>
                </a:ext>
              </a:extLst>
            </p:cNvPr>
            <p:cNvGrpSpPr/>
            <p:nvPr/>
          </p:nvGrpSpPr>
          <p:grpSpPr>
            <a:xfrm>
              <a:off x="433774" y="2011494"/>
              <a:ext cx="1908756" cy="216000"/>
              <a:chOff x="3410024" y="2908078"/>
              <a:chExt cx="1908756" cy="216000"/>
            </a:xfrm>
          </p:grpSpPr>
          <p:sp>
            <p:nvSpPr>
              <p:cNvPr id="12" name="사각형: 둥근 모서리 1">
                <a:extLst>
                  <a:ext uri="{FF2B5EF4-FFF2-40B4-BE49-F238E27FC236}">
                    <a16:creationId xmlns:a16="http://schemas.microsoft.com/office/drawing/2014/main" id="{211025DB-B995-EB9E-A0A0-2D4604EECB65}"/>
                  </a:ext>
                </a:extLst>
              </p:cNvPr>
              <p:cNvSpPr/>
              <p:nvPr/>
            </p:nvSpPr>
            <p:spPr>
              <a:xfrm>
                <a:off x="3410024" y="2908078"/>
                <a:ext cx="1908756" cy="216000"/>
              </a:xfrm>
              <a:prstGeom prst="roundRect">
                <a:avLst/>
              </a:prstGeom>
              <a:solidFill>
                <a:srgbClr val="C9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ctr" latinLnBrk="0">
                  <a:lnSpc>
                    <a:spcPct val="90000"/>
                  </a:lnSpc>
                </a:pPr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Bahnschrift" panose="020B0502040204020203" pitchFamily="34" charset="0"/>
                    <a:cs typeface="Calibri" panose="020F0502020204030204" pitchFamily="34" charset="0"/>
                  </a:rPr>
                  <a:t>Representative Name</a:t>
                </a:r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24CA3132-5EE1-3D4D-063F-C6B8804D89F4}"/>
                  </a:ext>
                </a:extLst>
              </p:cNvPr>
              <p:cNvGrpSpPr/>
              <p:nvPr/>
            </p:nvGrpSpPr>
            <p:grpSpPr>
              <a:xfrm>
                <a:off x="5080000" y="2986325"/>
                <a:ext cx="168118" cy="59506"/>
                <a:chOff x="767154" y="1053474"/>
                <a:chExt cx="204358" cy="72334"/>
              </a:xfrm>
            </p:grpSpPr>
            <p:sp>
              <p:nvSpPr>
                <p:cNvPr id="14" name="이등변 삼각형 13">
                  <a:extLst>
                    <a:ext uri="{FF2B5EF4-FFF2-40B4-BE49-F238E27FC236}">
                      <a16:creationId xmlns:a16="http://schemas.microsoft.com/office/drawing/2014/main" id="{8D3C6F3F-B3D0-2527-FE72-0148AA302DCF}"/>
                    </a:ext>
                  </a:extLst>
                </p:cNvPr>
                <p:cNvSpPr/>
                <p:nvPr/>
              </p:nvSpPr>
              <p:spPr>
                <a:xfrm rot="5400000">
                  <a:off x="909469" y="1063762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이등변 삼각형 14">
                  <a:extLst>
                    <a:ext uri="{FF2B5EF4-FFF2-40B4-BE49-F238E27FC236}">
                      <a16:creationId xmlns:a16="http://schemas.microsoft.com/office/drawing/2014/main" id="{B005017D-593C-FEC2-9166-D3BFE17016A8}"/>
                    </a:ext>
                  </a:extLst>
                </p:cNvPr>
                <p:cNvSpPr/>
                <p:nvPr/>
              </p:nvSpPr>
              <p:spPr>
                <a:xfrm rot="5400000">
                  <a:off x="833167" y="1063763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이등변 삼각형 15">
                  <a:extLst>
                    <a:ext uri="{FF2B5EF4-FFF2-40B4-BE49-F238E27FC236}">
                      <a16:creationId xmlns:a16="http://schemas.microsoft.com/office/drawing/2014/main" id="{FC38AE3B-4861-7FF4-2378-5770C6D6FC73}"/>
                    </a:ext>
                  </a:extLst>
                </p:cNvPr>
                <p:cNvSpPr/>
                <p:nvPr/>
              </p:nvSpPr>
              <p:spPr>
                <a:xfrm rot="5400000">
                  <a:off x="756866" y="1063764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EDDC824-95F3-A115-18EE-66DD82D6AF73}"/>
                </a:ext>
              </a:extLst>
            </p:cNvPr>
            <p:cNvGrpSpPr/>
            <p:nvPr/>
          </p:nvGrpSpPr>
          <p:grpSpPr>
            <a:xfrm>
              <a:off x="433774" y="2284544"/>
              <a:ext cx="1908756" cy="216000"/>
              <a:chOff x="3410024" y="2908078"/>
              <a:chExt cx="1908756" cy="216000"/>
            </a:xfrm>
          </p:grpSpPr>
          <p:sp>
            <p:nvSpPr>
              <p:cNvPr id="7" name="사각형: 둥근 모서리 1">
                <a:extLst>
                  <a:ext uri="{FF2B5EF4-FFF2-40B4-BE49-F238E27FC236}">
                    <a16:creationId xmlns:a16="http://schemas.microsoft.com/office/drawing/2014/main" id="{F8070EF0-C8C4-71AB-AAF0-4C2098134159}"/>
                  </a:ext>
                </a:extLst>
              </p:cNvPr>
              <p:cNvSpPr/>
              <p:nvPr/>
            </p:nvSpPr>
            <p:spPr>
              <a:xfrm>
                <a:off x="3410024" y="2908078"/>
                <a:ext cx="1908756" cy="216000"/>
              </a:xfrm>
              <a:prstGeom prst="roundRect">
                <a:avLst/>
              </a:prstGeom>
              <a:solidFill>
                <a:srgbClr val="C9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ctr" latinLnBrk="0">
                  <a:lnSpc>
                    <a:spcPct val="90000"/>
                  </a:lnSpc>
                </a:pPr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Bahnschrift" panose="020B0502040204020203" pitchFamily="34" charset="0"/>
                    <a:cs typeface="Calibri" panose="020F0502020204030204" pitchFamily="34" charset="0"/>
                  </a:rPr>
                  <a:t>Homepage</a:t>
                </a: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75348275-0AFB-2DC4-152C-527E30B9072A}"/>
                  </a:ext>
                </a:extLst>
              </p:cNvPr>
              <p:cNvGrpSpPr/>
              <p:nvPr/>
            </p:nvGrpSpPr>
            <p:grpSpPr>
              <a:xfrm>
                <a:off x="5080000" y="2986325"/>
                <a:ext cx="168118" cy="59506"/>
                <a:chOff x="767154" y="1053474"/>
                <a:chExt cx="204358" cy="72334"/>
              </a:xfrm>
            </p:grpSpPr>
            <p:sp>
              <p:nvSpPr>
                <p:cNvPr id="9" name="이등변 삼각형 8">
                  <a:extLst>
                    <a:ext uri="{FF2B5EF4-FFF2-40B4-BE49-F238E27FC236}">
                      <a16:creationId xmlns:a16="http://schemas.microsoft.com/office/drawing/2014/main" id="{59BC12C9-A8AB-AE4E-344F-591DC345BF39}"/>
                    </a:ext>
                  </a:extLst>
                </p:cNvPr>
                <p:cNvSpPr/>
                <p:nvPr/>
              </p:nvSpPr>
              <p:spPr>
                <a:xfrm rot="5400000">
                  <a:off x="909469" y="1063762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이등변 삼각형 9">
                  <a:extLst>
                    <a:ext uri="{FF2B5EF4-FFF2-40B4-BE49-F238E27FC236}">
                      <a16:creationId xmlns:a16="http://schemas.microsoft.com/office/drawing/2014/main" id="{B48D6192-870E-2E78-DD43-2917E65A46A7}"/>
                    </a:ext>
                  </a:extLst>
                </p:cNvPr>
                <p:cNvSpPr/>
                <p:nvPr/>
              </p:nvSpPr>
              <p:spPr>
                <a:xfrm rot="5400000">
                  <a:off x="833167" y="1063763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이등변 삼각형 10">
                  <a:extLst>
                    <a:ext uri="{FF2B5EF4-FFF2-40B4-BE49-F238E27FC236}">
                      <a16:creationId xmlns:a16="http://schemas.microsoft.com/office/drawing/2014/main" id="{19C1B9E5-61B1-6BA6-8F70-FE8257B4FF77}"/>
                    </a:ext>
                  </a:extLst>
                </p:cNvPr>
                <p:cNvSpPr/>
                <p:nvPr/>
              </p:nvSpPr>
              <p:spPr>
                <a:xfrm rot="5400000">
                  <a:off x="756866" y="1063764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F58017EF-D431-1E48-4E83-6600373C5729}"/>
              </a:ext>
            </a:extLst>
          </p:cNvPr>
          <p:cNvGraphicFramePr>
            <a:graphicFrameLocks noGrp="1"/>
          </p:cNvGraphicFramePr>
          <p:nvPr/>
        </p:nvGraphicFramePr>
        <p:xfrm>
          <a:off x="372752" y="2653692"/>
          <a:ext cx="6121400" cy="5561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688">
                  <a:extLst>
                    <a:ext uri="{9D8B030D-6E8A-4147-A177-3AD203B41FA5}">
                      <a16:colId xmlns:a16="http://schemas.microsoft.com/office/drawing/2014/main" val="972570336"/>
                    </a:ext>
                  </a:extLst>
                </a:gridCol>
                <a:gridCol w="3168712">
                  <a:extLst>
                    <a:ext uri="{9D8B030D-6E8A-4147-A177-3AD203B41FA5}">
                      <a16:colId xmlns:a16="http://schemas.microsoft.com/office/drawing/2014/main" val="3279237964"/>
                    </a:ext>
                  </a:extLst>
                </a:gridCol>
              </a:tblGrid>
              <a:tr h="117185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kern="1200" spc="-3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Product Information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34630"/>
                  </a:ext>
                </a:extLst>
              </a:tr>
              <a:tr h="5276261">
                <a:tc>
                  <a:txBody>
                    <a:bodyPr/>
                    <a:lstStyle/>
                    <a:p>
                      <a:pPr algn="ctr" fontAlgn="ctr" latinLnBrk="0"/>
                      <a:endParaRPr lang="en-US" sz="11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50" b="0" i="0" u="none" strike="noStrike" kern="1200" cap="none" spc="-10" normalizeH="0" baseline="0" noProof="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08000" marR="72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6209"/>
                  </a:ext>
                </a:extLst>
              </a:tr>
            </a:tbl>
          </a:graphicData>
        </a:graphic>
      </p:graphicFrame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A9E77920-9EAF-9AEA-36BC-52D5690E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00436"/>
              </p:ext>
            </p:extLst>
          </p:nvPr>
        </p:nvGraphicFramePr>
        <p:xfrm>
          <a:off x="368300" y="8024444"/>
          <a:ext cx="6121040" cy="1314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972570336"/>
                    </a:ext>
                  </a:extLst>
                </a:gridCol>
                <a:gridCol w="4069040">
                  <a:extLst>
                    <a:ext uri="{9D8B030D-6E8A-4147-A177-3AD203B41FA5}">
                      <a16:colId xmlns:a16="http://schemas.microsoft.com/office/drawing/2014/main" val="2899322309"/>
                    </a:ext>
                  </a:extLst>
                </a:gridCol>
              </a:tblGrid>
              <a:tr h="286762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kern="1200" spc="-3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Additional Information 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81945"/>
                  </a:ext>
                </a:extLst>
              </a:tr>
              <a:tr h="29230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200" b="0" u="none" strike="noStrike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2000" marT="54000" marB="5400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ko-KR" sz="1100" u="none" strike="noStrike" kern="1200" spc="-10" baseline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Main-Biz, </a:t>
                      </a:r>
                      <a:r>
                        <a:rPr lang="en-US" altLang="ko-KR" sz="1100" u="none" strike="noStrike" kern="1200" spc="-10" baseline="0" dirty="0" err="1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Inno</a:t>
                      </a:r>
                      <a:r>
                        <a:rPr lang="en-US" altLang="ko-KR" sz="1100" u="none" strike="noStrike" kern="1200" spc="-10" baseline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-BIZ, Global IP STAR ,T3</a:t>
                      </a:r>
                    </a:p>
                  </a:txBody>
                  <a:tcPr marL="144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75872"/>
                  </a:ext>
                </a:extLst>
              </a:tr>
              <a:tr h="29230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200" b="0" u="none" strike="noStrike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2000" marT="54000" marB="5400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ko-KR" sz="1100" u="none" strike="noStrike" kern="1200" spc="-10" baseline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44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43124"/>
                  </a:ext>
                </a:extLst>
              </a:tr>
              <a:tr h="29230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en-US" sz="1200" b="0" u="none" strike="noStrike" kern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72000" marT="54000" marB="5400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ko-KR" sz="1100" u="none" strike="noStrike" kern="1200" spc="-10" baseline="0" noProof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altLang="ko-KR" sz="1100" u="none" strike="noStrike" kern="1200" spc="-10" baseline="0" noProof="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Calibri" panose="020F0502020204030204" pitchFamily="34" charset="0"/>
                        </a:rPr>
                        <a:t>Participation in Housing/Building Support Project of Korea Energy Agency , Energy Valley</a:t>
                      </a:r>
                      <a:endParaRPr lang="nn-NO" altLang="ko-KR" sz="1100" u="none" strike="noStrike" kern="1200" spc="-10" baseline="0" noProof="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44000" marR="72000" marT="54000" marB="54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524317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2BD3DAB4-0EEA-9589-ADFB-FD987E8729AA}"/>
              </a:ext>
            </a:extLst>
          </p:cNvPr>
          <p:cNvGrpSpPr/>
          <p:nvPr/>
        </p:nvGrpSpPr>
        <p:grpSpPr>
          <a:xfrm>
            <a:off x="433774" y="8345714"/>
            <a:ext cx="1908756" cy="216000"/>
            <a:chOff x="3410024" y="2908078"/>
            <a:chExt cx="1908756" cy="216000"/>
          </a:xfrm>
        </p:grpSpPr>
        <p:sp>
          <p:nvSpPr>
            <p:cNvPr id="25" name="사각형: 둥근 모서리 1">
              <a:extLst>
                <a:ext uri="{FF2B5EF4-FFF2-40B4-BE49-F238E27FC236}">
                  <a16:creationId xmlns:a16="http://schemas.microsoft.com/office/drawing/2014/main" id="{0C522DF0-C9AA-6B56-2183-34BD7694E5A6}"/>
                </a:ext>
              </a:extLst>
            </p:cNvPr>
            <p:cNvSpPr/>
            <p:nvPr/>
          </p:nvSpPr>
          <p:spPr>
            <a:xfrm>
              <a:off x="3410024" y="2908078"/>
              <a:ext cx="1908756" cy="216000"/>
            </a:xfrm>
            <a:prstGeom prst="roundRect">
              <a:avLst/>
            </a:prstGeom>
            <a:solidFill>
              <a:srgbClr val="C9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ctr" latinLnBrk="0">
                <a:lnSpc>
                  <a:spcPct val="90000"/>
                </a:lnSpc>
              </a:pPr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Bahnschrift" panose="020B0502040204020203" pitchFamily="34" charset="0"/>
                  <a:cs typeface="Calibri" panose="020F0502020204030204" pitchFamily="34" charset="0"/>
                </a:rPr>
                <a:t>Certifications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E89464B-D42F-E9CF-2816-D76492B4BE62}"/>
                </a:ext>
              </a:extLst>
            </p:cNvPr>
            <p:cNvGrpSpPr/>
            <p:nvPr/>
          </p:nvGrpSpPr>
          <p:grpSpPr>
            <a:xfrm>
              <a:off x="5080000" y="2986325"/>
              <a:ext cx="168118" cy="59506"/>
              <a:chOff x="767154" y="1053474"/>
              <a:chExt cx="204358" cy="72334"/>
            </a:xfrm>
          </p:grpSpPr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F41339E4-B5F5-96FE-DE3E-EA9613E03C8D}"/>
                  </a:ext>
                </a:extLst>
              </p:cNvPr>
              <p:cNvSpPr/>
              <p:nvPr/>
            </p:nvSpPr>
            <p:spPr>
              <a:xfrm rot="5400000">
                <a:off x="909469" y="1063762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이등변 삼각형 27">
                <a:extLst>
                  <a:ext uri="{FF2B5EF4-FFF2-40B4-BE49-F238E27FC236}">
                    <a16:creationId xmlns:a16="http://schemas.microsoft.com/office/drawing/2014/main" id="{69348BAE-949D-4700-F37D-B3A515626522}"/>
                  </a:ext>
                </a:extLst>
              </p:cNvPr>
              <p:cNvSpPr/>
              <p:nvPr/>
            </p:nvSpPr>
            <p:spPr>
              <a:xfrm rot="5400000">
                <a:off x="833167" y="1063763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이등변 삼각형 28">
                <a:extLst>
                  <a:ext uri="{FF2B5EF4-FFF2-40B4-BE49-F238E27FC236}">
                    <a16:creationId xmlns:a16="http://schemas.microsoft.com/office/drawing/2014/main" id="{BC3B7285-3317-8DEA-F1AE-BF413D47076B}"/>
                  </a:ext>
                </a:extLst>
              </p:cNvPr>
              <p:cNvSpPr/>
              <p:nvPr/>
            </p:nvSpPr>
            <p:spPr>
              <a:xfrm rot="5400000">
                <a:off x="756866" y="1063764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E3994E9-AC5D-CCD9-C619-9D1F7598FBBF}"/>
              </a:ext>
            </a:extLst>
          </p:cNvPr>
          <p:cNvGrpSpPr/>
          <p:nvPr/>
        </p:nvGrpSpPr>
        <p:grpSpPr>
          <a:xfrm>
            <a:off x="433774" y="8661412"/>
            <a:ext cx="1908756" cy="216000"/>
            <a:chOff x="3410024" y="2908078"/>
            <a:chExt cx="1908756" cy="216000"/>
          </a:xfrm>
        </p:grpSpPr>
        <p:sp>
          <p:nvSpPr>
            <p:cNvPr id="31" name="사각형: 둥근 모서리 1">
              <a:extLst>
                <a:ext uri="{FF2B5EF4-FFF2-40B4-BE49-F238E27FC236}">
                  <a16:creationId xmlns:a16="http://schemas.microsoft.com/office/drawing/2014/main" id="{6B835618-EB1E-2AC4-B33A-272F35E03479}"/>
                </a:ext>
              </a:extLst>
            </p:cNvPr>
            <p:cNvSpPr/>
            <p:nvPr/>
          </p:nvSpPr>
          <p:spPr>
            <a:xfrm>
              <a:off x="3410024" y="2908078"/>
              <a:ext cx="1908756" cy="216000"/>
            </a:xfrm>
            <a:prstGeom prst="roundRect">
              <a:avLst/>
            </a:prstGeom>
            <a:solidFill>
              <a:srgbClr val="C9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ctr" latinLnBrk="0">
                <a:lnSpc>
                  <a:spcPct val="90000"/>
                </a:lnSpc>
              </a:pPr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Bahnschrift" panose="020B0502040204020203" pitchFamily="34" charset="0"/>
                  <a:cs typeface="Calibri" panose="020F0502020204030204" pitchFamily="34" charset="0"/>
                </a:rPr>
                <a:t>Export Areas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C3589FC-061B-75BA-A966-CCC076EA13B8}"/>
                </a:ext>
              </a:extLst>
            </p:cNvPr>
            <p:cNvGrpSpPr/>
            <p:nvPr/>
          </p:nvGrpSpPr>
          <p:grpSpPr>
            <a:xfrm>
              <a:off x="5080000" y="2986325"/>
              <a:ext cx="168118" cy="59506"/>
              <a:chOff x="767154" y="1053474"/>
              <a:chExt cx="204358" cy="72334"/>
            </a:xfrm>
          </p:grpSpPr>
          <p:sp>
            <p:nvSpPr>
              <p:cNvPr id="33" name="이등변 삼각형 32">
                <a:extLst>
                  <a:ext uri="{FF2B5EF4-FFF2-40B4-BE49-F238E27FC236}">
                    <a16:creationId xmlns:a16="http://schemas.microsoft.com/office/drawing/2014/main" id="{94CE0405-9D07-F72B-E615-412DE7AFD4D0}"/>
                  </a:ext>
                </a:extLst>
              </p:cNvPr>
              <p:cNvSpPr/>
              <p:nvPr/>
            </p:nvSpPr>
            <p:spPr>
              <a:xfrm rot="5400000">
                <a:off x="909469" y="1063762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이등변 삼각형 33">
                <a:extLst>
                  <a:ext uri="{FF2B5EF4-FFF2-40B4-BE49-F238E27FC236}">
                    <a16:creationId xmlns:a16="http://schemas.microsoft.com/office/drawing/2014/main" id="{F741CC10-B8E4-70D5-B34A-DECE66530D3D}"/>
                  </a:ext>
                </a:extLst>
              </p:cNvPr>
              <p:cNvSpPr/>
              <p:nvPr/>
            </p:nvSpPr>
            <p:spPr>
              <a:xfrm rot="5400000">
                <a:off x="833167" y="1063763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이등변 삼각형 34">
                <a:extLst>
                  <a:ext uri="{FF2B5EF4-FFF2-40B4-BE49-F238E27FC236}">
                    <a16:creationId xmlns:a16="http://schemas.microsoft.com/office/drawing/2014/main" id="{A9D42689-66CC-C942-EFF7-4E365ED1EB0F}"/>
                  </a:ext>
                </a:extLst>
              </p:cNvPr>
              <p:cNvSpPr/>
              <p:nvPr/>
            </p:nvSpPr>
            <p:spPr>
              <a:xfrm rot="5400000">
                <a:off x="756866" y="1063764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6DB7B2-0486-CDC1-5074-B7AAA31412A4}"/>
              </a:ext>
            </a:extLst>
          </p:cNvPr>
          <p:cNvGrpSpPr/>
          <p:nvPr/>
        </p:nvGrpSpPr>
        <p:grpSpPr>
          <a:xfrm>
            <a:off x="440668" y="8949444"/>
            <a:ext cx="1908756" cy="245756"/>
            <a:chOff x="3416374" y="2800075"/>
            <a:chExt cx="1908756" cy="245756"/>
          </a:xfrm>
        </p:grpSpPr>
        <p:sp>
          <p:nvSpPr>
            <p:cNvPr id="37" name="사각형: 둥근 모서리 1">
              <a:extLst>
                <a:ext uri="{FF2B5EF4-FFF2-40B4-BE49-F238E27FC236}">
                  <a16:creationId xmlns:a16="http://schemas.microsoft.com/office/drawing/2014/main" id="{BA2F215A-FD05-3391-3A1D-03D93A2B4647}"/>
                </a:ext>
              </a:extLst>
            </p:cNvPr>
            <p:cNvSpPr/>
            <p:nvPr/>
          </p:nvSpPr>
          <p:spPr>
            <a:xfrm>
              <a:off x="3416374" y="2800075"/>
              <a:ext cx="1908756" cy="216000"/>
            </a:xfrm>
            <a:prstGeom prst="roundRect">
              <a:avLst/>
            </a:prstGeom>
            <a:solidFill>
              <a:srgbClr val="C9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fontAlgn="ctr" latinLnBrk="0">
                <a:lnSpc>
                  <a:spcPct val="90000"/>
                </a:lnSpc>
              </a:pPr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Bahnschrift" panose="020B0502040204020203" pitchFamily="34" charset="0"/>
                  <a:cs typeface="Calibri" panose="020F0502020204030204" pitchFamily="34" charset="0"/>
                </a:rPr>
                <a:t>Local/Global  Clients</a:t>
              </a: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47DBF028-98A5-7891-A0E0-B93DDB89ED40}"/>
                </a:ext>
              </a:extLst>
            </p:cNvPr>
            <p:cNvGrpSpPr/>
            <p:nvPr/>
          </p:nvGrpSpPr>
          <p:grpSpPr>
            <a:xfrm>
              <a:off x="5080000" y="2986325"/>
              <a:ext cx="168118" cy="59506"/>
              <a:chOff x="767154" y="1053474"/>
              <a:chExt cx="204358" cy="72334"/>
            </a:xfrm>
          </p:grpSpPr>
          <p:sp>
            <p:nvSpPr>
              <p:cNvPr id="39" name="이등변 삼각형 38">
                <a:extLst>
                  <a:ext uri="{FF2B5EF4-FFF2-40B4-BE49-F238E27FC236}">
                    <a16:creationId xmlns:a16="http://schemas.microsoft.com/office/drawing/2014/main" id="{B920B29D-26F1-C569-A813-27FF89BE68E3}"/>
                  </a:ext>
                </a:extLst>
              </p:cNvPr>
              <p:cNvSpPr/>
              <p:nvPr/>
            </p:nvSpPr>
            <p:spPr>
              <a:xfrm rot="5400000">
                <a:off x="909469" y="1063762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6372663A-2A45-7FA9-298D-87C91302DFA1}"/>
                  </a:ext>
                </a:extLst>
              </p:cNvPr>
              <p:cNvSpPr/>
              <p:nvPr/>
            </p:nvSpPr>
            <p:spPr>
              <a:xfrm rot="5400000">
                <a:off x="833167" y="1063763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이등변 삼각형 40">
                <a:extLst>
                  <a:ext uri="{FF2B5EF4-FFF2-40B4-BE49-F238E27FC236}">
                    <a16:creationId xmlns:a16="http://schemas.microsoft.com/office/drawing/2014/main" id="{D75EC06F-2FBF-EBF4-86CC-7029862054AB}"/>
                  </a:ext>
                </a:extLst>
              </p:cNvPr>
              <p:cNvSpPr/>
              <p:nvPr/>
            </p:nvSpPr>
            <p:spPr>
              <a:xfrm rot="5400000">
                <a:off x="756866" y="1063764"/>
                <a:ext cx="72332" cy="51755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id="{0B2C0002-9F10-8FFE-617A-53D12087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91220"/>
              </p:ext>
            </p:extLst>
          </p:nvPr>
        </p:nvGraphicFramePr>
        <p:xfrm>
          <a:off x="372752" y="2653692"/>
          <a:ext cx="6121400" cy="5251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688">
                  <a:extLst>
                    <a:ext uri="{9D8B030D-6E8A-4147-A177-3AD203B41FA5}">
                      <a16:colId xmlns:a16="http://schemas.microsoft.com/office/drawing/2014/main" val="972570336"/>
                    </a:ext>
                  </a:extLst>
                </a:gridCol>
                <a:gridCol w="3168712">
                  <a:extLst>
                    <a:ext uri="{9D8B030D-6E8A-4147-A177-3AD203B41FA5}">
                      <a16:colId xmlns:a16="http://schemas.microsoft.com/office/drawing/2014/main" val="3279237964"/>
                    </a:ext>
                  </a:extLst>
                </a:gridCol>
              </a:tblGrid>
              <a:tr h="117185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kern="1200" spc="-3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Product Information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34630"/>
                  </a:ext>
                </a:extLst>
              </a:tr>
              <a:tr h="4966276">
                <a:tc>
                  <a:txBody>
                    <a:bodyPr/>
                    <a:lstStyle/>
                    <a:p>
                      <a:pPr algn="ctr" fontAlgn="ctr" latinLnBrk="0"/>
                      <a:endParaRPr lang="en-US" sz="11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50" b="0" i="0" u="none" strike="noStrike" kern="1200" cap="none" spc="-10" normalizeH="0" baseline="0" noProof="0" dirty="0">
                        <a:ln>
                          <a:solidFill>
                            <a:srgbClr val="5B9BD5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08000" marR="72000" marT="36000" marB="3600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406209"/>
                  </a:ext>
                </a:extLst>
              </a:tr>
            </a:tbl>
          </a:graphicData>
        </a:graphic>
      </p:graphicFrame>
      <p:grpSp>
        <p:nvGrpSpPr>
          <p:cNvPr id="43" name="그룹 42">
            <a:extLst>
              <a:ext uri="{FF2B5EF4-FFF2-40B4-BE49-F238E27FC236}">
                <a16:creationId xmlns:a16="http://schemas.microsoft.com/office/drawing/2014/main" id="{A13DF1BB-9432-3CAC-BD03-77FC8FCC4DB7}"/>
              </a:ext>
            </a:extLst>
          </p:cNvPr>
          <p:cNvGrpSpPr/>
          <p:nvPr/>
        </p:nvGrpSpPr>
        <p:grpSpPr>
          <a:xfrm>
            <a:off x="3410024" y="3001552"/>
            <a:ext cx="3075224" cy="763316"/>
            <a:chOff x="3410024" y="3001552"/>
            <a:chExt cx="3075224" cy="76331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62054-4D19-115A-0147-73CCEC4967DD}"/>
                </a:ext>
              </a:extLst>
            </p:cNvPr>
            <p:cNvSpPr txBox="1"/>
            <p:nvPr/>
          </p:nvSpPr>
          <p:spPr>
            <a:xfrm>
              <a:off x="3427040" y="3335135"/>
              <a:ext cx="3058208" cy="4297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685800" fontAlgn="ctr" latinLnBrk="0">
                <a:lnSpc>
                  <a:spcPct val="98000"/>
                </a:lnSpc>
                <a:spcAft>
                  <a:spcPts val="100"/>
                </a:spcAft>
              </a:pPr>
              <a:r>
                <a:rPr lang="en-US" altLang="ko-KR" sz="950" spc="-1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Light" panose="020B0502040204020203" pitchFamily="34" charset="0"/>
                  <a:cs typeface="Calibri Light" panose="020F0302020204030204" pitchFamily="34" charset="0"/>
                </a:rPr>
                <a:t>PV panel, </a:t>
              </a:r>
              <a:r>
                <a:rPr lang="en-US" altLang="ko-KR" sz="950" spc="-10" dirty="0" err="1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Light" panose="020B0502040204020203" pitchFamily="34" charset="0"/>
                  <a:cs typeface="Calibri Light" panose="020F0302020204030204" pitchFamily="34" charset="0"/>
                </a:rPr>
                <a:t>Agrivoltaic</a:t>
              </a:r>
              <a:r>
                <a:rPr lang="en-US" altLang="ko-KR" sz="950" spc="-1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Bahnschrift Light" panose="020B0502040204020203" pitchFamily="34" charset="0"/>
                  <a:cs typeface="Calibri Light" panose="020F0302020204030204" pitchFamily="34" charset="0"/>
                </a:rPr>
                <a:t>, ESS , Automatically generate monthly income, enable unmanned management, and replace agricultural income with solar power generation</a:t>
              </a:r>
              <a:endParaRPr lang="en-US" altLang="ko-KR" sz="950" spc="-2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Bahnschrift Light" panose="020B0502040204020203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6A2AD68E-ADA3-176C-B637-FDDD5A22BE88}"/>
                </a:ext>
              </a:extLst>
            </p:cNvPr>
            <p:cNvGrpSpPr/>
            <p:nvPr/>
          </p:nvGrpSpPr>
          <p:grpSpPr>
            <a:xfrm>
              <a:off x="3410024" y="3001552"/>
              <a:ext cx="1908756" cy="216000"/>
              <a:chOff x="3410024" y="2908078"/>
              <a:chExt cx="1908756" cy="216000"/>
            </a:xfrm>
          </p:grpSpPr>
          <p:sp>
            <p:nvSpPr>
              <p:cNvPr id="46" name="사각형: 둥근 모서리 1">
                <a:extLst>
                  <a:ext uri="{FF2B5EF4-FFF2-40B4-BE49-F238E27FC236}">
                    <a16:creationId xmlns:a16="http://schemas.microsoft.com/office/drawing/2014/main" id="{0D8A3523-6B81-84EA-608C-053A270F918B}"/>
                  </a:ext>
                </a:extLst>
              </p:cNvPr>
              <p:cNvSpPr/>
              <p:nvPr/>
            </p:nvSpPr>
            <p:spPr>
              <a:xfrm>
                <a:off x="3410024" y="2908078"/>
                <a:ext cx="1908756" cy="216000"/>
              </a:xfrm>
              <a:prstGeom prst="roundRect">
                <a:avLst/>
              </a:prstGeom>
              <a:solidFill>
                <a:srgbClr val="C9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ctr" latinLnBrk="0">
                  <a:lnSpc>
                    <a:spcPct val="90000"/>
                  </a:lnSpc>
                </a:pPr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Bahnschrift" panose="020B0502040204020203" pitchFamily="34" charset="0"/>
                    <a:cs typeface="Calibri" panose="020F0502020204030204" pitchFamily="34" charset="0"/>
                  </a:rPr>
                  <a:t>Product Description</a:t>
                </a:r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9A888742-2BD2-00D5-70F7-797DBEF604D5}"/>
                  </a:ext>
                </a:extLst>
              </p:cNvPr>
              <p:cNvGrpSpPr/>
              <p:nvPr/>
            </p:nvGrpSpPr>
            <p:grpSpPr>
              <a:xfrm>
                <a:off x="5080000" y="2986325"/>
                <a:ext cx="168118" cy="59506"/>
                <a:chOff x="767154" y="1053474"/>
                <a:chExt cx="204358" cy="72334"/>
              </a:xfrm>
            </p:grpSpPr>
            <p:sp>
              <p:nvSpPr>
                <p:cNvPr id="48" name="이등변 삼각형 47">
                  <a:extLst>
                    <a:ext uri="{FF2B5EF4-FFF2-40B4-BE49-F238E27FC236}">
                      <a16:creationId xmlns:a16="http://schemas.microsoft.com/office/drawing/2014/main" id="{F9799991-4687-591A-9E49-60052006096A}"/>
                    </a:ext>
                  </a:extLst>
                </p:cNvPr>
                <p:cNvSpPr/>
                <p:nvPr/>
              </p:nvSpPr>
              <p:spPr>
                <a:xfrm rot="5400000">
                  <a:off x="909469" y="1063762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9" name="이등변 삼각형 48">
                  <a:extLst>
                    <a:ext uri="{FF2B5EF4-FFF2-40B4-BE49-F238E27FC236}">
                      <a16:creationId xmlns:a16="http://schemas.microsoft.com/office/drawing/2014/main" id="{AB0DAFC2-294A-432A-8E62-128DC95AFE09}"/>
                    </a:ext>
                  </a:extLst>
                </p:cNvPr>
                <p:cNvSpPr/>
                <p:nvPr/>
              </p:nvSpPr>
              <p:spPr>
                <a:xfrm rot="5400000">
                  <a:off x="833167" y="1063763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0" name="이등변 삼각형 49">
                  <a:extLst>
                    <a:ext uri="{FF2B5EF4-FFF2-40B4-BE49-F238E27FC236}">
                      <a16:creationId xmlns:a16="http://schemas.microsoft.com/office/drawing/2014/main" id="{33FAD495-19E0-6B2B-9B14-D4416DDA6C7D}"/>
                    </a:ext>
                  </a:extLst>
                </p:cNvPr>
                <p:cNvSpPr/>
                <p:nvPr/>
              </p:nvSpPr>
              <p:spPr>
                <a:xfrm rot="5400000">
                  <a:off x="756866" y="1063764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A99F1414-C219-D4BC-B4F1-9EF340DC9C8F}"/>
              </a:ext>
            </a:extLst>
          </p:cNvPr>
          <p:cNvGrpSpPr/>
          <p:nvPr/>
        </p:nvGrpSpPr>
        <p:grpSpPr>
          <a:xfrm>
            <a:off x="3321050" y="3867517"/>
            <a:ext cx="3168650" cy="324744"/>
            <a:chOff x="3321050" y="3497750"/>
            <a:chExt cx="3168650" cy="324744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3275C6BD-239C-5BEF-7202-06A4CC746A38}"/>
                </a:ext>
              </a:extLst>
            </p:cNvPr>
            <p:cNvGrpSpPr/>
            <p:nvPr/>
          </p:nvGrpSpPr>
          <p:grpSpPr>
            <a:xfrm>
              <a:off x="3321050" y="3497750"/>
              <a:ext cx="3168650" cy="324744"/>
              <a:chOff x="3321050" y="3721241"/>
              <a:chExt cx="3168650" cy="324744"/>
            </a:xfrm>
          </p:grpSpPr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2DC3DA32-346C-0855-6037-27A95EA27FD3}"/>
                  </a:ext>
                </a:extLst>
              </p:cNvPr>
              <p:cNvCxnSpPr/>
              <p:nvPr/>
            </p:nvCxnSpPr>
            <p:spPr>
              <a:xfrm>
                <a:off x="3321050" y="3721241"/>
                <a:ext cx="31686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18717D4F-90A3-9D33-6AD0-BA983E5C4618}"/>
                  </a:ext>
                </a:extLst>
              </p:cNvPr>
              <p:cNvCxnSpPr/>
              <p:nvPr/>
            </p:nvCxnSpPr>
            <p:spPr>
              <a:xfrm>
                <a:off x="3321050" y="4045985"/>
                <a:ext cx="31686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9ED6A267-AB9F-EEBC-CE0E-1D3688177008}"/>
                </a:ext>
              </a:extLst>
            </p:cNvPr>
            <p:cNvGrpSpPr/>
            <p:nvPr/>
          </p:nvGrpSpPr>
          <p:grpSpPr>
            <a:xfrm>
              <a:off x="3410024" y="3552122"/>
              <a:ext cx="2061469" cy="216000"/>
              <a:chOff x="3410024" y="3510651"/>
              <a:chExt cx="2061469" cy="21600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A32BF6-E191-8AFD-0DFA-F36EF69EC133}"/>
                  </a:ext>
                </a:extLst>
              </p:cNvPr>
              <p:cNvSpPr txBox="1"/>
              <p:nvPr/>
            </p:nvSpPr>
            <p:spPr>
              <a:xfrm>
                <a:off x="5471428" y="3534013"/>
                <a:ext cx="65" cy="1692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685800" fontAlgn="ctr" latinLnBrk="0"/>
                <a:endParaRPr lang="en-US" altLang="ko-KR" sz="1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DD4B4363-A219-949D-00CC-28E0998AB5CE}"/>
                  </a:ext>
                </a:extLst>
              </p:cNvPr>
              <p:cNvGrpSpPr/>
              <p:nvPr/>
            </p:nvGrpSpPr>
            <p:grpSpPr>
              <a:xfrm>
                <a:off x="3410024" y="3510651"/>
                <a:ext cx="1908756" cy="216000"/>
                <a:chOff x="3410024" y="3510651"/>
                <a:chExt cx="1908756" cy="216000"/>
              </a:xfrm>
            </p:grpSpPr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F92F6022-68CB-D2E0-0587-B33AD189ACE6}"/>
                    </a:ext>
                  </a:extLst>
                </p:cNvPr>
                <p:cNvGrpSpPr/>
                <p:nvPr/>
              </p:nvGrpSpPr>
              <p:grpSpPr>
                <a:xfrm>
                  <a:off x="5080000" y="3589929"/>
                  <a:ext cx="168118" cy="59506"/>
                  <a:chOff x="767154" y="1053474"/>
                  <a:chExt cx="204358" cy="72334"/>
                </a:xfrm>
              </p:grpSpPr>
              <p:sp>
                <p:nvSpPr>
                  <p:cNvPr id="63" name="이등변 삼각형 62">
                    <a:extLst>
                      <a:ext uri="{FF2B5EF4-FFF2-40B4-BE49-F238E27FC236}">
                        <a16:creationId xmlns:a16="http://schemas.microsoft.com/office/drawing/2014/main" id="{AF44005D-9C83-7489-F4E3-1DC35B57DB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09469" y="1063762"/>
                    <a:ext cx="72332" cy="51755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" name="이등변 삼각형 63">
                    <a:extLst>
                      <a:ext uri="{FF2B5EF4-FFF2-40B4-BE49-F238E27FC236}">
                        <a16:creationId xmlns:a16="http://schemas.microsoft.com/office/drawing/2014/main" id="{C9185B46-7EF4-19A0-84CD-0CE66C79D2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3167" y="1063763"/>
                    <a:ext cx="72332" cy="51755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5" name="이등변 삼각형 64">
                    <a:extLst>
                      <a:ext uri="{FF2B5EF4-FFF2-40B4-BE49-F238E27FC236}">
                        <a16:creationId xmlns:a16="http://schemas.microsoft.com/office/drawing/2014/main" id="{B6465A5B-C859-4FDB-E0DE-9DF20227EF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6866" y="1063764"/>
                    <a:ext cx="72332" cy="51755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899F768F-29A2-3F42-11CC-40F8FF76C944}"/>
                    </a:ext>
                  </a:extLst>
                </p:cNvPr>
                <p:cNvGrpSpPr/>
                <p:nvPr/>
              </p:nvGrpSpPr>
              <p:grpSpPr>
                <a:xfrm>
                  <a:off x="3410024" y="3510651"/>
                  <a:ext cx="1908756" cy="216000"/>
                  <a:chOff x="3410024" y="2908078"/>
                  <a:chExt cx="1908756" cy="216000"/>
                </a:xfrm>
              </p:grpSpPr>
              <p:sp>
                <p:nvSpPr>
                  <p:cNvPr id="58" name="사각형: 둥근 모서리 1">
                    <a:extLst>
                      <a:ext uri="{FF2B5EF4-FFF2-40B4-BE49-F238E27FC236}">
                        <a16:creationId xmlns:a16="http://schemas.microsoft.com/office/drawing/2014/main" id="{0B667898-EE56-2588-2A44-5FE4D680A464}"/>
                      </a:ext>
                    </a:extLst>
                  </p:cNvPr>
                  <p:cNvSpPr/>
                  <p:nvPr/>
                </p:nvSpPr>
                <p:spPr>
                  <a:xfrm>
                    <a:off x="3410024" y="2908078"/>
                    <a:ext cx="1908756" cy="216000"/>
                  </a:xfrm>
                  <a:prstGeom prst="roundRect">
                    <a:avLst/>
                  </a:prstGeom>
                  <a:solidFill>
                    <a:srgbClr val="C9E2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 fontAlgn="ctr" latinLnBrk="0">
                      <a:lnSpc>
                        <a:spcPct val="90000"/>
                      </a:lnSpc>
                    </a:pPr>
                    <a:r>
                      <a:rPr lang="en-US" altLang="ko-KR" sz="120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cs typeface="Calibri" panose="020F0502020204030204" pitchFamily="34" charset="0"/>
                      </a:rPr>
                      <a:t>HS Code (6 digits)</a:t>
                    </a:r>
                  </a:p>
                </p:txBody>
              </p:sp>
              <p:grpSp>
                <p:nvGrpSpPr>
                  <p:cNvPr id="59" name="그룹 58">
                    <a:extLst>
                      <a:ext uri="{FF2B5EF4-FFF2-40B4-BE49-F238E27FC236}">
                        <a16:creationId xmlns:a16="http://schemas.microsoft.com/office/drawing/2014/main" id="{A781BEDF-B8A3-E2B2-CBD2-BCC02A4D9552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00" y="2986325"/>
                    <a:ext cx="168118" cy="59506"/>
                    <a:chOff x="767154" y="1053474"/>
                    <a:chExt cx="204358" cy="72334"/>
                  </a:xfrm>
                </p:grpSpPr>
                <p:sp>
                  <p:nvSpPr>
                    <p:cNvPr id="60" name="이등변 삼각형 59">
                      <a:extLst>
                        <a:ext uri="{FF2B5EF4-FFF2-40B4-BE49-F238E27FC236}">
                          <a16:creationId xmlns:a16="http://schemas.microsoft.com/office/drawing/2014/main" id="{A6591F5D-0971-9E7B-8FA2-808C3DD1EB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09469" y="1063762"/>
                      <a:ext cx="72332" cy="51755"/>
                    </a:xfrm>
                    <a:prstGeom prst="triangle">
                      <a:avLst/>
                    </a:prstGeom>
                    <a:solidFill>
                      <a:srgbClr val="4472C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1" name="이등변 삼각형 60">
                      <a:extLst>
                        <a:ext uri="{FF2B5EF4-FFF2-40B4-BE49-F238E27FC236}">
                          <a16:creationId xmlns:a16="http://schemas.microsoft.com/office/drawing/2014/main" id="{9A89823C-9649-F385-A237-548AC9F0A8E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3167" y="1063763"/>
                      <a:ext cx="72332" cy="51755"/>
                    </a:xfrm>
                    <a:prstGeom prst="triangle">
                      <a:avLst/>
                    </a:prstGeom>
                    <a:solidFill>
                      <a:srgbClr val="4472C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2" name="이등변 삼각형 61">
                      <a:extLst>
                        <a:ext uri="{FF2B5EF4-FFF2-40B4-BE49-F238E27FC236}">
                          <a16:creationId xmlns:a16="http://schemas.microsoft.com/office/drawing/2014/main" id="{9599817D-5FDD-16CF-80B5-26890BEC20B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6866" y="1063764"/>
                      <a:ext cx="72332" cy="51755"/>
                    </a:xfrm>
                    <a:prstGeom prst="triangle">
                      <a:avLst/>
                    </a:prstGeom>
                    <a:solidFill>
                      <a:srgbClr val="4472C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65E78BBB-B6F9-7A66-4738-E66783264A01}"/>
              </a:ext>
            </a:extLst>
          </p:cNvPr>
          <p:cNvGrpSpPr/>
          <p:nvPr/>
        </p:nvGrpSpPr>
        <p:grpSpPr>
          <a:xfrm>
            <a:off x="3410024" y="4268247"/>
            <a:ext cx="3007308" cy="1188809"/>
            <a:chOff x="3410024" y="3852016"/>
            <a:chExt cx="3007308" cy="1188809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F701366-E59F-0A2D-460F-E6D32B390CEC}"/>
                </a:ext>
              </a:extLst>
            </p:cNvPr>
            <p:cNvGrpSpPr/>
            <p:nvPr/>
          </p:nvGrpSpPr>
          <p:grpSpPr>
            <a:xfrm>
              <a:off x="3410024" y="3852016"/>
              <a:ext cx="1908756" cy="216000"/>
              <a:chOff x="3410024" y="2908078"/>
              <a:chExt cx="1908756" cy="216000"/>
            </a:xfrm>
          </p:grpSpPr>
          <p:sp>
            <p:nvSpPr>
              <p:cNvPr id="71" name="사각형: 둥근 모서리 1">
                <a:extLst>
                  <a:ext uri="{FF2B5EF4-FFF2-40B4-BE49-F238E27FC236}">
                    <a16:creationId xmlns:a16="http://schemas.microsoft.com/office/drawing/2014/main" id="{87DA56ED-ACB2-4BFB-6CA5-BE00F114DDE7}"/>
                  </a:ext>
                </a:extLst>
              </p:cNvPr>
              <p:cNvSpPr/>
              <p:nvPr/>
            </p:nvSpPr>
            <p:spPr>
              <a:xfrm>
                <a:off x="3410024" y="2908078"/>
                <a:ext cx="1908756" cy="216000"/>
              </a:xfrm>
              <a:prstGeom prst="roundRect">
                <a:avLst/>
              </a:prstGeom>
              <a:solidFill>
                <a:srgbClr val="C9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fontAlgn="ctr" latinLnBrk="0">
                  <a:lnSpc>
                    <a:spcPct val="90000"/>
                  </a:lnSpc>
                </a:pPr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75000"/>
                      </a:schemeClr>
                    </a:solidFill>
                    <a:latin typeface="Bahnschrift" panose="020B0502040204020203" pitchFamily="34" charset="0"/>
                    <a:cs typeface="Calibri" panose="020F0502020204030204" pitchFamily="34" charset="0"/>
                  </a:rPr>
                  <a:t>Features</a:t>
                </a:r>
              </a:p>
            </p:txBody>
          </p:sp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860134DC-454C-3CBA-8F21-5AE3FEF2298A}"/>
                  </a:ext>
                </a:extLst>
              </p:cNvPr>
              <p:cNvGrpSpPr/>
              <p:nvPr/>
            </p:nvGrpSpPr>
            <p:grpSpPr>
              <a:xfrm>
                <a:off x="5080000" y="2986325"/>
                <a:ext cx="168118" cy="59506"/>
                <a:chOff x="767154" y="1053474"/>
                <a:chExt cx="204358" cy="72334"/>
              </a:xfrm>
            </p:grpSpPr>
            <p:sp>
              <p:nvSpPr>
                <p:cNvPr id="73" name="이등변 삼각형 72">
                  <a:extLst>
                    <a:ext uri="{FF2B5EF4-FFF2-40B4-BE49-F238E27FC236}">
                      <a16:creationId xmlns:a16="http://schemas.microsoft.com/office/drawing/2014/main" id="{37A3046C-4533-548D-B23A-548271F2A5AF}"/>
                    </a:ext>
                  </a:extLst>
                </p:cNvPr>
                <p:cNvSpPr/>
                <p:nvPr/>
              </p:nvSpPr>
              <p:spPr>
                <a:xfrm rot="5400000">
                  <a:off x="909469" y="1063762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4" name="이등변 삼각형 73">
                  <a:extLst>
                    <a:ext uri="{FF2B5EF4-FFF2-40B4-BE49-F238E27FC236}">
                      <a16:creationId xmlns:a16="http://schemas.microsoft.com/office/drawing/2014/main" id="{3EFC2B9B-F659-35B9-A78F-CEB1AEB012CE}"/>
                    </a:ext>
                  </a:extLst>
                </p:cNvPr>
                <p:cNvSpPr/>
                <p:nvPr/>
              </p:nvSpPr>
              <p:spPr>
                <a:xfrm rot="5400000">
                  <a:off x="833167" y="1063763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이등변 삼각형 74">
                  <a:extLst>
                    <a:ext uri="{FF2B5EF4-FFF2-40B4-BE49-F238E27FC236}">
                      <a16:creationId xmlns:a16="http://schemas.microsoft.com/office/drawing/2014/main" id="{205EB2F8-F871-7FC7-F49A-30C16A18C6BB}"/>
                    </a:ext>
                  </a:extLst>
                </p:cNvPr>
                <p:cNvSpPr/>
                <p:nvPr/>
              </p:nvSpPr>
              <p:spPr>
                <a:xfrm rot="5400000">
                  <a:off x="756866" y="1063764"/>
                  <a:ext cx="72332" cy="51755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2F7A68-F521-7482-89C6-E232FF459E95}"/>
                </a:ext>
              </a:extLst>
            </p:cNvPr>
            <p:cNvSpPr txBox="1"/>
            <p:nvPr/>
          </p:nvSpPr>
          <p:spPr>
            <a:xfrm>
              <a:off x="3427040" y="4286003"/>
              <a:ext cx="2990292" cy="75482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ko-KR"/>
              </a:defPPr>
              <a:lvl1pPr lvl="0" defTabSz="685800" fontAlgn="ctr" latinLnBrk="0">
                <a:defRPr sz="1100" b="1" spc="-1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Bahnschrift Light" panose="020B0502040204020203" pitchFamily="34" charset="0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98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ko-KR" sz="1000" dirty="0"/>
                <a:t>As a partner of the solar power generation business, Hyundai Solar Tech is committed to developing excellent environmental energy technology and becoming a leader in green growth and renewable energy</a:t>
              </a:r>
              <a:endParaRPr lang="en-US" altLang="ko-KR" sz="950" b="0" spc="-30" dirty="0">
                <a:solidFill>
                  <a:prstClr val="black">
                    <a:lumMod val="65000"/>
                    <a:lumOff val="35000"/>
                  </a:prstClr>
                </a:solidFill>
                <a:cs typeface="Calibri Light" panose="020F0302020204030204" pitchFamily="34" charset="0"/>
              </a:endParaRPr>
            </a:p>
          </p:txBody>
        </p:sp>
      </p:grpSp>
      <p:pic>
        <p:nvPicPr>
          <p:cNvPr id="76" name="그림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0" y="3440832"/>
            <a:ext cx="2661318" cy="1926138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1" y="5343876"/>
            <a:ext cx="2661318" cy="19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0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A3838"/>
      </a:hlink>
      <a:folHlink>
        <a:srgbClr val="3A383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124</Words>
  <Application>Microsoft Office PowerPoint</Application>
  <PresentationFormat>A4 용지(210x297mm)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</vt:lpstr>
      <vt:lpstr>Bahnschrift Light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KBG</dc:creator>
  <cp:lastModifiedBy>Administrator</cp:lastModifiedBy>
  <cp:revision>325</cp:revision>
  <dcterms:created xsi:type="dcterms:W3CDTF">2022-07-05T10:37:50Z</dcterms:created>
  <dcterms:modified xsi:type="dcterms:W3CDTF">2025-03-27T06:59:57Z</dcterms:modified>
</cp:coreProperties>
</file>