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1" r:id="rId2"/>
    <p:sldId id="272" r:id="rId3"/>
    <p:sldId id="257" r:id="rId4"/>
    <p:sldId id="258" r:id="rId5"/>
    <p:sldId id="259" r:id="rId6"/>
    <p:sldId id="260" r:id="rId7"/>
    <p:sldId id="262" r:id="rId8"/>
    <p:sldId id="263" r:id="rId9"/>
    <p:sldId id="264" r:id="rId10"/>
    <p:sldId id="265" r:id="rId11"/>
    <p:sldId id="267" r:id="rId12"/>
    <p:sldId id="270" r:id="rId13"/>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68" y="4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C5B8ED-BFC8-4752-A50F-A539295F256C}" type="datetimeFigureOut">
              <a:rPr lang="ko-KR" altLang="en-US" smtClean="0"/>
              <a:t>2026-05-14</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07F784-C382-4DD5-85A2-A92E25635A2F}" type="slidenum">
              <a:rPr lang="ko-KR" altLang="en-US" smtClean="0"/>
              <a:t>‹#›</a:t>
            </a:fld>
            <a:endParaRPr lang="ko-KR" altLang="en-US"/>
          </a:p>
        </p:txBody>
      </p:sp>
    </p:spTree>
    <p:extLst>
      <p:ext uri="{BB962C8B-B14F-4D97-AF65-F5344CB8AC3E}">
        <p14:creationId xmlns:p14="http://schemas.microsoft.com/office/powerpoint/2010/main" val="113731073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530CF0FB-50C4-46C9-B27F-DFECD44251E2}"/>
              </a:ext>
            </a:extLst>
          </p:cNvPr>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a:extLst>
              <a:ext uri="{FF2B5EF4-FFF2-40B4-BE49-F238E27FC236}">
                <a16:creationId xmlns:a16="http://schemas.microsoft.com/office/drawing/2014/main" id="{ABE41A5E-23C9-40F0-8CAD-C6932E2A77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E187E0F5-D87E-4DAE-8714-6A09C05DF564}"/>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5" name="바닥글 개체 틀 4">
            <a:extLst>
              <a:ext uri="{FF2B5EF4-FFF2-40B4-BE49-F238E27FC236}">
                <a16:creationId xmlns:a16="http://schemas.microsoft.com/office/drawing/2014/main" id="{DE053F86-40D8-4864-8064-59ED4B62EF9E}"/>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4C43489C-C0CC-4817-A184-FE9222B11D8C}"/>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1645630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62A4F096-DF90-4D17-823E-BAB0C80E5306}"/>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648D9A3A-1B73-44E4-B1B5-D9C9B8AE91BF}"/>
              </a:ext>
            </a:extLst>
          </p:cNvPr>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3B6E871A-D6B8-4783-A070-294BBCCDA5EA}"/>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5" name="바닥글 개체 틀 4">
            <a:extLst>
              <a:ext uri="{FF2B5EF4-FFF2-40B4-BE49-F238E27FC236}">
                <a16:creationId xmlns:a16="http://schemas.microsoft.com/office/drawing/2014/main" id="{4E74BDE0-9329-49AD-ACEA-CCE208EF15E2}"/>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B391D5BC-104D-4D2D-9A60-D5C1C4AAB50B}"/>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2202698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E36AE3F3-8BE4-48B4-955A-1A37068EFF72}"/>
              </a:ext>
            </a:extLst>
          </p:cNvPr>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85879D71-B9C1-4892-B61F-7542F1C850D5}"/>
              </a:ext>
            </a:extLst>
          </p:cNvPr>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9A03D4D7-BA77-42EF-9D49-11CE04C4B8DD}"/>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5" name="바닥글 개체 틀 4">
            <a:extLst>
              <a:ext uri="{FF2B5EF4-FFF2-40B4-BE49-F238E27FC236}">
                <a16:creationId xmlns:a16="http://schemas.microsoft.com/office/drawing/2014/main" id="{9ECCAABB-DE71-4EC7-BEAC-C02F8CBF5494}"/>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B2DAE55C-115E-44F6-8DBE-51DB648217B7}"/>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3924336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308C66E-70AF-4755-B367-1AE44D0012F1}"/>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4787F91C-0AA7-432C-A3E0-CF8C8879588C}"/>
              </a:ext>
            </a:extLst>
          </p:cNvPr>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852DE192-B680-4546-985A-BF8068CC15DA}"/>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5" name="바닥글 개체 틀 4">
            <a:extLst>
              <a:ext uri="{FF2B5EF4-FFF2-40B4-BE49-F238E27FC236}">
                <a16:creationId xmlns:a16="http://schemas.microsoft.com/office/drawing/2014/main" id="{E6E8683A-7825-4577-B29E-415A7C800413}"/>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515FD91-767D-4848-81F4-8581F5DE14A9}"/>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2060959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C26C31BC-31CA-44A7-8777-9F02331E6C08}"/>
              </a:ext>
            </a:extLst>
          </p:cNvPr>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a:extLst>
              <a:ext uri="{FF2B5EF4-FFF2-40B4-BE49-F238E27FC236}">
                <a16:creationId xmlns:a16="http://schemas.microsoft.com/office/drawing/2014/main" id="{B5C056F6-6510-41B3-BF45-4744935306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날짜 개체 틀 3">
            <a:extLst>
              <a:ext uri="{FF2B5EF4-FFF2-40B4-BE49-F238E27FC236}">
                <a16:creationId xmlns:a16="http://schemas.microsoft.com/office/drawing/2014/main" id="{440AE9B4-97AF-4CBC-A7F4-9000869540D6}"/>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5" name="바닥글 개체 틀 4">
            <a:extLst>
              <a:ext uri="{FF2B5EF4-FFF2-40B4-BE49-F238E27FC236}">
                <a16:creationId xmlns:a16="http://schemas.microsoft.com/office/drawing/2014/main" id="{76B9B78C-21D7-4FC4-873B-33F42AA69D74}"/>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08E2F811-8DAC-4B5E-9E12-CE85D13441FC}"/>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1191956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807FFD0E-EE23-4706-A750-7A3B1D8179D5}"/>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A06EE84F-E46D-4B3F-AAC7-D8B8A4C7B92E}"/>
              </a:ext>
            </a:extLst>
          </p:cNvPr>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내용 개체 틀 3">
            <a:extLst>
              <a:ext uri="{FF2B5EF4-FFF2-40B4-BE49-F238E27FC236}">
                <a16:creationId xmlns:a16="http://schemas.microsoft.com/office/drawing/2014/main" id="{DAEB70D8-587A-4FED-B559-A1ABC9302851}"/>
              </a:ext>
            </a:extLst>
          </p:cNvPr>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날짜 개체 틀 4">
            <a:extLst>
              <a:ext uri="{FF2B5EF4-FFF2-40B4-BE49-F238E27FC236}">
                <a16:creationId xmlns:a16="http://schemas.microsoft.com/office/drawing/2014/main" id="{3FEB77DC-A640-4DEB-8500-F24657A6CBC1}"/>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6" name="바닥글 개체 틀 5">
            <a:extLst>
              <a:ext uri="{FF2B5EF4-FFF2-40B4-BE49-F238E27FC236}">
                <a16:creationId xmlns:a16="http://schemas.microsoft.com/office/drawing/2014/main" id="{BADA8F4F-983C-4669-8AAA-5415DFCBEBB0}"/>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9379CC92-8E57-451B-B974-66F6C387AF74}"/>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403444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C89EF721-0399-44D5-94E1-E2FA8E7085F8}"/>
              </a:ext>
            </a:extLst>
          </p:cNvPr>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BF4812F3-46F5-46CF-9B06-CFB5D52C12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내용 개체 틀 3">
            <a:extLst>
              <a:ext uri="{FF2B5EF4-FFF2-40B4-BE49-F238E27FC236}">
                <a16:creationId xmlns:a16="http://schemas.microsoft.com/office/drawing/2014/main" id="{477566C1-DA51-4877-8745-5E211ADD0EDB}"/>
              </a:ext>
            </a:extLst>
          </p:cNvPr>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텍스트 개체 틀 4">
            <a:extLst>
              <a:ext uri="{FF2B5EF4-FFF2-40B4-BE49-F238E27FC236}">
                <a16:creationId xmlns:a16="http://schemas.microsoft.com/office/drawing/2014/main" id="{B984AFCC-97B0-4516-BC9B-566D518E8D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내용 개체 틀 5">
            <a:extLst>
              <a:ext uri="{FF2B5EF4-FFF2-40B4-BE49-F238E27FC236}">
                <a16:creationId xmlns:a16="http://schemas.microsoft.com/office/drawing/2014/main" id="{9147C4E8-6C0B-44ED-8CA9-5A1D41D76D77}"/>
              </a:ext>
            </a:extLst>
          </p:cNvPr>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7" name="날짜 개체 틀 6">
            <a:extLst>
              <a:ext uri="{FF2B5EF4-FFF2-40B4-BE49-F238E27FC236}">
                <a16:creationId xmlns:a16="http://schemas.microsoft.com/office/drawing/2014/main" id="{B034E184-77C4-439E-BCF0-34BED1C4EA62}"/>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8" name="바닥글 개체 틀 7">
            <a:extLst>
              <a:ext uri="{FF2B5EF4-FFF2-40B4-BE49-F238E27FC236}">
                <a16:creationId xmlns:a16="http://schemas.microsoft.com/office/drawing/2014/main" id="{AD92307D-0BF3-4A33-A744-DD684A18688B}"/>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8D453B71-2988-40E3-883B-91E8BA0B384F}"/>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1183175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C727445-1AAC-4677-A64C-BC4954AB52D6}"/>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6C57AE2F-4C13-412B-B364-E8F5920A85B4}"/>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4" name="바닥글 개체 틀 3">
            <a:extLst>
              <a:ext uri="{FF2B5EF4-FFF2-40B4-BE49-F238E27FC236}">
                <a16:creationId xmlns:a16="http://schemas.microsoft.com/office/drawing/2014/main" id="{C2B8E2EE-FE4C-4A33-A215-CDF3FFE5A217}"/>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15946E69-B6A9-4FDF-B8D9-08DF99EADC32}"/>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4076922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C822A831-2C4F-4603-B1E2-38C2318783CB}"/>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3" name="바닥글 개체 틀 2">
            <a:extLst>
              <a:ext uri="{FF2B5EF4-FFF2-40B4-BE49-F238E27FC236}">
                <a16:creationId xmlns:a16="http://schemas.microsoft.com/office/drawing/2014/main" id="{69F03D35-D183-4160-86E2-87977B06E773}"/>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B067B15D-5DBB-4D20-B22E-2AECA4828906}"/>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1743874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B9B5DB9-D650-488B-A09E-C19A5391084C}"/>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B3508EC1-23BE-43EE-AAA5-698B9D3ABA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텍스트 개체 틀 3">
            <a:extLst>
              <a:ext uri="{FF2B5EF4-FFF2-40B4-BE49-F238E27FC236}">
                <a16:creationId xmlns:a16="http://schemas.microsoft.com/office/drawing/2014/main" id="{4E88CF70-209B-4F74-BEDE-B6E75C71E0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C0D06044-AA90-4F8B-9B41-96A0D41F3E9E}"/>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6" name="바닥글 개체 틀 5">
            <a:extLst>
              <a:ext uri="{FF2B5EF4-FFF2-40B4-BE49-F238E27FC236}">
                <a16:creationId xmlns:a16="http://schemas.microsoft.com/office/drawing/2014/main" id="{AFE5479C-AA09-43D2-923E-7358B4785F2A}"/>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58B94738-BC5B-498C-A825-0DDE80DA1136}"/>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337951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027CE3E-4542-49E5-B028-9D686BA0A2EE}"/>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1B0FB6AB-1404-4124-8D6D-C2ED23DBD4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B344907D-61C9-4E96-BD82-AE95576DD4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8F264B3D-999B-47C0-82F0-ECFF54DF88B6}"/>
              </a:ext>
            </a:extLst>
          </p:cNvPr>
          <p:cNvSpPr>
            <a:spLocks noGrp="1"/>
          </p:cNvSpPr>
          <p:nvPr>
            <p:ph type="dt" sz="half" idx="10"/>
          </p:nvPr>
        </p:nvSpPr>
        <p:spPr/>
        <p:txBody>
          <a:bodyPr/>
          <a:lstStyle/>
          <a:p>
            <a:fld id="{7F12D461-33CF-4AE6-84D2-DD072FC43A4F}" type="datetimeFigureOut">
              <a:rPr lang="ko-KR" altLang="en-US" smtClean="0"/>
              <a:t>2026-05-14</a:t>
            </a:fld>
            <a:endParaRPr lang="ko-KR" altLang="en-US"/>
          </a:p>
        </p:txBody>
      </p:sp>
      <p:sp>
        <p:nvSpPr>
          <p:cNvPr id="6" name="바닥글 개체 틀 5">
            <a:extLst>
              <a:ext uri="{FF2B5EF4-FFF2-40B4-BE49-F238E27FC236}">
                <a16:creationId xmlns:a16="http://schemas.microsoft.com/office/drawing/2014/main" id="{DB40F4CB-6E99-40D7-8AF9-5E3135EC1E1E}"/>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6660CB1D-53AE-4A50-A1E9-865859458377}"/>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3956461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A0FEA102-5C66-4734-95E6-58A42555B7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945CF60D-7622-44C4-A764-C298210485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664372FD-C751-4E43-9C3B-026C17067A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12D461-33CF-4AE6-84D2-DD072FC43A4F}" type="datetimeFigureOut">
              <a:rPr lang="ko-KR" altLang="en-US" smtClean="0"/>
              <a:t>2026-05-14</a:t>
            </a:fld>
            <a:endParaRPr lang="ko-KR" altLang="en-US"/>
          </a:p>
        </p:txBody>
      </p:sp>
      <p:sp>
        <p:nvSpPr>
          <p:cNvPr id="5" name="바닥글 개체 틀 4">
            <a:extLst>
              <a:ext uri="{FF2B5EF4-FFF2-40B4-BE49-F238E27FC236}">
                <a16:creationId xmlns:a16="http://schemas.microsoft.com/office/drawing/2014/main" id="{D1E0A588-48E4-429E-8E64-20F63FA81F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F523148A-F32D-4BF3-A979-B858BAAA45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2360578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a:extLst>
              <a:ext uri="{FF2B5EF4-FFF2-40B4-BE49-F238E27FC236}">
                <a16:creationId xmlns:a16="http://schemas.microsoft.com/office/drawing/2014/main" id="{80310B7D-831E-4114-9C10-94FBE8CC9ADA}"/>
              </a:ext>
            </a:extLst>
          </p:cNvPr>
          <p:cNvSpPr>
            <a:spLocks noGrp="1"/>
          </p:cNvSpPr>
          <p:nvPr>
            <p:ph type="ctrTitle"/>
          </p:nvPr>
        </p:nvSpPr>
        <p:spPr>
          <a:xfrm>
            <a:off x="631334" y="1372415"/>
            <a:ext cx="10590848" cy="2928470"/>
          </a:xfrm>
        </p:spPr>
        <p:txBody>
          <a:bodyPr anchor="b">
            <a:normAutofit fontScale="90000"/>
          </a:bodyPr>
          <a:lstStyle/>
          <a:p>
            <a:pPr algn="l"/>
            <a:r>
              <a:rPr lang="ko-KR" altLang="en-US" sz="1600" b="1" dirty="0">
                <a:latin typeface="나눔고딕" panose="020D0604000000000000" pitchFamily="50" charset="-127"/>
                <a:ea typeface="나눔고딕" panose="020D0604000000000000" pitchFamily="50" charset="-127"/>
              </a:rPr>
              <a:t>작성요령 </a:t>
            </a:r>
            <a:r>
              <a:rPr lang="en-US" altLang="ko-KR" sz="1600" b="1" dirty="0">
                <a:latin typeface="나눔고딕" panose="020D0604000000000000" pitchFamily="50" charset="-127"/>
                <a:ea typeface="나눔고딕" panose="020D0604000000000000" pitchFamily="50" charset="-127"/>
              </a:rPr>
              <a:t>:</a:t>
            </a:r>
            <a:br>
              <a:rPr lang="en-US" altLang="ko-KR" sz="1600" b="1" dirty="0">
                <a:latin typeface="나눔고딕" panose="020D0604000000000000" pitchFamily="50" charset="-127"/>
                <a:ea typeface="나눔고딕" panose="020D0604000000000000" pitchFamily="50" charset="-127"/>
              </a:rPr>
            </a:br>
            <a:r>
              <a:rPr lang="en-US" altLang="ko-KR" sz="1600" b="1" dirty="0">
                <a:latin typeface="나눔고딕" panose="020D0604000000000000" pitchFamily="50" charset="-127"/>
                <a:ea typeface="나눔고딕" panose="020D0604000000000000" pitchFamily="50" charset="-127"/>
              </a:rPr>
              <a:t> </a:t>
            </a:r>
            <a:br>
              <a:rPr lang="en-US" altLang="ko-KR" sz="1600" b="1"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1. </a:t>
            </a:r>
            <a:r>
              <a:rPr lang="ko-KR" altLang="en-US" sz="1800" dirty="0">
                <a:latin typeface="나눔고딕" panose="020D0604000000000000" pitchFamily="50" charset="-127"/>
                <a:ea typeface="나눔고딕" panose="020D0604000000000000" pitchFamily="50" charset="-127"/>
              </a:rPr>
              <a:t>하늘색 글씨 부분을 참고해주세요</a:t>
            </a:r>
            <a:r>
              <a:rPr lang="en-US" altLang="ko-KR" sz="1800" dirty="0">
                <a:latin typeface="나눔고딕" panose="020D0604000000000000" pitchFamily="50" charset="-127"/>
                <a:ea typeface="나눔고딕" panose="020D0604000000000000" pitchFamily="50" charset="-127"/>
              </a:rPr>
              <a:t>. </a:t>
            </a:r>
            <a:br>
              <a:rPr lang="en-US" altLang="ko-KR" sz="1800"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2.</a:t>
            </a:r>
            <a:r>
              <a:rPr lang="ko-KR" altLang="en-US" sz="1800" dirty="0">
                <a:latin typeface="나눔고딕" panose="020D0604000000000000" pitchFamily="50" charset="-127"/>
                <a:ea typeface="나눔고딕" panose="020D0604000000000000" pitchFamily="50" charset="-127"/>
              </a:rPr>
              <a:t> 작성하실 때는 하늘색 글씨를 지우시고 양식의 빈 칸을 채워주세요</a:t>
            </a:r>
            <a:r>
              <a:rPr lang="en-US" altLang="ko-KR" sz="1800" dirty="0">
                <a:latin typeface="나눔고딕" panose="020D0604000000000000" pitchFamily="50" charset="-127"/>
                <a:ea typeface="나눔고딕" panose="020D0604000000000000" pitchFamily="50" charset="-127"/>
              </a:rPr>
              <a:t>.</a:t>
            </a:r>
            <a:br>
              <a:rPr lang="en-US" altLang="ko-KR" sz="1800"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3. </a:t>
            </a:r>
            <a:r>
              <a:rPr lang="ko-KR" altLang="en-US" sz="1800" dirty="0">
                <a:latin typeface="나눔고딕" panose="020D0604000000000000" pitchFamily="50" charset="-127"/>
                <a:ea typeface="나눔고딕" panose="020D0604000000000000" pitchFamily="50" charset="-127"/>
              </a:rPr>
              <a:t>작성하시면서 불필요하다고 생각되는 부분은 공란으로 </a:t>
            </a:r>
            <a:r>
              <a:rPr lang="ko-KR" altLang="en-US" sz="1800" dirty="0" err="1">
                <a:latin typeface="나눔고딕" panose="020D0604000000000000" pitchFamily="50" charset="-127"/>
                <a:ea typeface="나눔고딕" panose="020D0604000000000000" pitchFamily="50" charset="-127"/>
              </a:rPr>
              <a:t>비워주셔도</a:t>
            </a:r>
            <a:r>
              <a:rPr lang="ko-KR" altLang="en-US" sz="1800" dirty="0">
                <a:latin typeface="나눔고딕" panose="020D0604000000000000" pitchFamily="50" charset="-127"/>
                <a:ea typeface="나눔고딕" panose="020D0604000000000000" pitchFamily="50" charset="-127"/>
              </a:rPr>
              <a:t> 됩니다</a:t>
            </a:r>
            <a:r>
              <a:rPr lang="en-US" altLang="ko-KR" sz="1800" dirty="0">
                <a:latin typeface="나눔고딕" panose="020D0604000000000000" pitchFamily="50" charset="-127"/>
                <a:ea typeface="나눔고딕" panose="020D0604000000000000" pitchFamily="50" charset="-127"/>
              </a:rPr>
              <a:t>.</a:t>
            </a:r>
            <a:br>
              <a:rPr lang="en-US" altLang="ko-KR" sz="1800"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    (</a:t>
            </a:r>
            <a:r>
              <a:rPr lang="ko-KR" altLang="en-US" sz="1800" dirty="0">
                <a:latin typeface="나눔고딕" panose="020D0604000000000000" pitchFamily="50" charset="-127"/>
                <a:ea typeface="나눔고딕" panose="020D0604000000000000" pitchFamily="50" charset="-127"/>
              </a:rPr>
              <a:t>단</a:t>
            </a:r>
            <a:r>
              <a:rPr lang="en-US" altLang="ko-KR" sz="1800" dirty="0">
                <a:latin typeface="나눔고딕" panose="020D0604000000000000" pitchFamily="50" charset="-127"/>
                <a:ea typeface="나눔고딕" panose="020D0604000000000000" pitchFamily="50" charset="-127"/>
              </a:rPr>
              <a:t>, </a:t>
            </a:r>
            <a:r>
              <a:rPr lang="ko-KR" altLang="en-US" sz="1800" dirty="0">
                <a:latin typeface="나눔고딕" panose="020D0604000000000000" pitchFamily="50" charset="-127"/>
                <a:ea typeface="나눔고딕" panose="020D0604000000000000" pitchFamily="50" charset="-127"/>
              </a:rPr>
              <a:t>기본정보는 모두 채워주세요</a:t>
            </a:r>
            <a:r>
              <a:rPr lang="en-US" altLang="ko-KR" sz="1800" dirty="0">
                <a:latin typeface="나눔고딕" panose="020D0604000000000000" pitchFamily="50" charset="-127"/>
                <a:ea typeface="나눔고딕" panose="020D0604000000000000" pitchFamily="50" charset="-127"/>
              </a:rPr>
              <a:t>) </a:t>
            </a:r>
            <a:br>
              <a:rPr lang="en-US" altLang="ko-KR" sz="1800"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4. </a:t>
            </a:r>
            <a:r>
              <a:rPr lang="ko-KR" altLang="en-US" sz="1800" dirty="0">
                <a:latin typeface="나눔고딕" panose="020D0604000000000000" pitchFamily="50" charset="-127"/>
                <a:ea typeface="나눔고딕" panose="020D0604000000000000" pitchFamily="50" charset="-127"/>
              </a:rPr>
              <a:t>가급적 현재 제공된 분량</a:t>
            </a:r>
            <a:r>
              <a:rPr lang="en-US" altLang="ko-KR" sz="1800" dirty="0">
                <a:latin typeface="나눔고딕" panose="020D0604000000000000" pitchFamily="50" charset="-127"/>
                <a:ea typeface="나눔고딕" panose="020D0604000000000000" pitchFamily="50" charset="-127"/>
              </a:rPr>
              <a:t> </a:t>
            </a:r>
            <a:r>
              <a:rPr lang="ko-KR" altLang="en-US" sz="1800" dirty="0">
                <a:latin typeface="나눔고딕" panose="020D0604000000000000" pitchFamily="50" charset="-127"/>
                <a:ea typeface="나눔고딕" panose="020D0604000000000000" pitchFamily="50" charset="-127"/>
              </a:rPr>
              <a:t>내에서 제안서를 작성해 </a:t>
            </a:r>
            <a:r>
              <a:rPr lang="ko-KR" altLang="en-US" sz="1800" dirty="0" err="1">
                <a:latin typeface="나눔고딕" panose="020D0604000000000000" pitchFamily="50" charset="-127"/>
                <a:ea typeface="나눔고딕" panose="020D0604000000000000" pitchFamily="50" charset="-127"/>
              </a:rPr>
              <a:t>주시되</a:t>
            </a:r>
            <a:r>
              <a:rPr lang="en-US" altLang="ko-KR" sz="1800" dirty="0">
                <a:latin typeface="나눔고딕" panose="020D0604000000000000" pitchFamily="50" charset="-127"/>
                <a:ea typeface="나눔고딕" panose="020D0604000000000000" pitchFamily="50" charset="-127"/>
              </a:rPr>
              <a:t>, </a:t>
            </a:r>
            <a:r>
              <a:rPr lang="ko-KR" altLang="en-US" sz="1800" dirty="0">
                <a:latin typeface="나눔고딕" panose="020D0604000000000000" pitchFamily="50" charset="-127"/>
                <a:ea typeface="나눔고딕" panose="020D0604000000000000" pitchFamily="50" charset="-127"/>
              </a:rPr>
              <a:t>필요한 경우 분량을 줄이거나 늘이셔도 됩니다</a:t>
            </a:r>
            <a:r>
              <a:rPr lang="en-US" altLang="ko-KR" sz="1800" dirty="0">
                <a:latin typeface="나눔고딕" panose="020D0604000000000000" pitchFamily="50" charset="-127"/>
                <a:ea typeface="나눔고딕" panose="020D0604000000000000" pitchFamily="50" charset="-127"/>
              </a:rPr>
              <a:t>.</a:t>
            </a:r>
            <a:br>
              <a:rPr lang="en-US" altLang="ko-KR" sz="1800"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    </a:t>
            </a:r>
            <a:r>
              <a:rPr lang="ko-KR" altLang="en-US" sz="1800" dirty="0">
                <a:latin typeface="나눔고딕" panose="020D0604000000000000" pitchFamily="50" charset="-127"/>
                <a:ea typeface="나눔고딕" panose="020D0604000000000000" pitchFamily="50" charset="-127"/>
              </a:rPr>
              <a:t>필요하신 경우 폰트크기를 조정해주세요</a:t>
            </a:r>
            <a:r>
              <a:rPr lang="en-US" altLang="ko-KR" sz="1800" dirty="0">
                <a:latin typeface="나눔고딕" panose="020D0604000000000000" pitchFamily="50" charset="-127"/>
                <a:ea typeface="나눔고딕" panose="020D0604000000000000" pitchFamily="50" charset="-127"/>
              </a:rPr>
              <a:t>. </a:t>
            </a:r>
            <a:br>
              <a:rPr lang="en-US" altLang="ko-KR" sz="1800"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5. </a:t>
            </a:r>
            <a:r>
              <a:rPr lang="ko-KR" altLang="en-US" sz="1800" dirty="0">
                <a:latin typeface="나눔고딕" panose="020D0604000000000000" pitchFamily="50" charset="-127"/>
                <a:ea typeface="나눔고딕" panose="020D0604000000000000" pitchFamily="50" charset="-127"/>
              </a:rPr>
              <a:t>본 제안서는 최종심사의 발표자료는 아닙니다</a:t>
            </a:r>
            <a:r>
              <a:rPr lang="en-US" altLang="ko-KR" sz="1800" dirty="0">
                <a:latin typeface="나눔고딕" panose="020D0604000000000000" pitchFamily="50" charset="-127"/>
                <a:ea typeface="나눔고딕" panose="020D0604000000000000" pitchFamily="50" charset="-127"/>
              </a:rPr>
              <a:t>. </a:t>
            </a:r>
            <a:br>
              <a:rPr lang="en-US" altLang="ko-KR" sz="1800"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    </a:t>
            </a:r>
            <a:r>
              <a:rPr lang="ko-KR" altLang="en-US" sz="1800" dirty="0">
                <a:latin typeface="나눔고딕" panose="020D0604000000000000" pitchFamily="50" charset="-127"/>
                <a:ea typeface="나눔고딕" panose="020D0604000000000000" pitchFamily="50" charset="-127"/>
              </a:rPr>
              <a:t>이번 </a:t>
            </a:r>
            <a:r>
              <a:rPr lang="en-US" altLang="ko-KR" sz="1800" dirty="0">
                <a:latin typeface="나눔고딕" panose="020D0604000000000000" pitchFamily="50" charset="-127"/>
                <a:ea typeface="나눔고딕" panose="020D0604000000000000" pitchFamily="50" charset="-127"/>
              </a:rPr>
              <a:t>SE</a:t>
            </a:r>
            <a:r>
              <a:rPr lang="ko-KR" altLang="en-US" sz="1800" dirty="0" err="1">
                <a:latin typeface="나눔고딕" panose="020D0604000000000000" pitchFamily="50" charset="-127"/>
                <a:ea typeface="나눔고딕" panose="020D0604000000000000" pitchFamily="50" charset="-127"/>
              </a:rPr>
              <a:t>브릿지의</a:t>
            </a:r>
            <a:r>
              <a:rPr lang="ko-KR" altLang="en-US" sz="1800" dirty="0">
                <a:latin typeface="나눔고딕" panose="020D0604000000000000" pitchFamily="50" charset="-127"/>
                <a:ea typeface="나눔고딕" panose="020D0604000000000000" pitchFamily="50" charset="-127"/>
              </a:rPr>
              <a:t> 파트너기업인 신한금융그룹의 임직원들에게 본 제안서를 공개하고</a:t>
            </a:r>
            <a:r>
              <a:rPr lang="en-US" altLang="ko-KR" sz="1800" dirty="0">
                <a:latin typeface="나눔고딕" panose="020D0604000000000000" pitchFamily="50" charset="-127"/>
                <a:ea typeface="나눔고딕" panose="020D0604000000000000" pitchFamily="50" charset="-127"/>
              </a:rPr>
              <a:t>, </a:t>
            </a:r>
            <a:br>
              <a:rPr lang="en-US" altLang="ko-KR" sz="1800"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    </a:t>
            </a:r>
            <a:r>
              <a:rPr lang="ko-KR" altLang="en-US" sz="1800" dirty="0">
                <a:latin typeface="나눔고딕" panose="020D0604000000000000" pitchFamily="50" charset="-127"/>
                <a:ea typeface="나눔고딕" panose="020D0604000000000000" pitchFamily="50" charset="-127"/>
              </a:rPr>
              <a:t>투표를 받아 점수에 합산할 계획입니다</a:t>
            </a:r>
            <a:r>
              <a:rPr lang="en-US" altLang="ko-KR" sz="1800" dirty="0">
                <a:latin typeface="나눔고딕" panose="020D0604000000000000" pitchFamily="50" charset="-127"/>
                <a:ea typeface="나눔고딕" panose="020D0604000000000000" pitchFamily="50" charset="-127"/>
              </a:rPr>
              <a:t>.</a:t>
            </a:r>
            <a:br>
              <a:rPr lang="en-US" altLang="ko-KR" sz="1800" dirty="0">
                <a:latin typeface="나눔고딕" panose="020D0604000000000000" pitchFamily="50" charset="-127"/>
                <a:ea typeface="나눔고딕" panose="020D0604000000000000" pitchFamily="50" charset="-127"/>
              </a:rPr>
            </a:br>
            <a:r>
              <a:rPr lang="en-US" altLang="ko-KR" sz="1800" dirty="0">
                <a:latin typeface="나눔고딕" panose="020D0604000000000000" pitchFamily="50" charset="-127"/>
                <a:ea typeface="나눔고딕" panose="020D0604000000000000" pitchFamily="50" charset="-127"/>
              </a:rPr>
              <a:t>6. </a:t>
            </a:r>
            <a:r>
              <a:rPr lang="ko-KR" altLang="en-US" sz="1800" dirty="0">
                <a:latin typeface="나눔고딕" panose="020D0604000000000000" pitchFamily="50" charset="-127"/>
                <a:ea typeface="나눔고딕" panose="020D0604000000000000" pitchFamily="50" charset="-127"/>
              </a:rPr>
              <a:t>제안서 파일을 업로드하실 때</a:t>
            </a:r>
            <a:r>
              <a:rPr lang="en-US" altLang="ko-KR" sz="1800" dirty="0">
                <a:latin typeface="나눔고딕" panose="020D0604000000000000" pitchFamily="50" charset="-127"/>
                <a:ea typeface="나눔고딕" panose="020D0604000000000000" pitchFamily="50" charset="-127"/>
              </a:rPr>
              <a:t>, </a:t>
            </a:r>
            <a:r>
              <a:rPr lang="ko-KR" altLang="en-US" sz="1800" dirty="0">
                <a:latin typeface="나눔고딕" panose="020D0604000000000000" pitchFamily="50" charset="-127"/>
                <a:ea typeface="나눔고딕" panose="020D0604000000000000" pitchFamily="50" charset="-127"/>
              </a:rPr>
              <a:t>파일제목을 </a:t>
            </a:r>
            <a:r>
              <a:rPr lang="en-US" altLang="ko-KR" sz="1800" dirty="0">
                <a:latin typeface="나눔고딕" panose="020D0604000000000000" pitchFamily="50" charset="-127"/>
                <a:ea typeface="나눔고딕" panose="020D0604000000000000" pitchFamily="50" charset="-127"/>
              </a:rPr>
              <a:t>‘</a:t>
            </a:r>
            <a:r>
              <a:rPr lang="ko-KR" altLang="en-US" sz="1800" dirty="0">
                <a:latin typeface="나눔고딕" panose="020D0604000000000000" pitchFamily="50" charset="-127"/>
                <a:ea typeface="나눔고딕" panose="020D0604000000000000" pitchFamily="50" charset="-127"/>
              </a:rPr>
              <a:t>신한금융그룹</a:t>
            </a:r>
            <a:r>
              <a:rPr lang="en-US" altLang="ko-KR" sz="1800" dirty="0">
                <a:latin typeface="나눔고딕" panose="020D0604000000000000" pitchFamily="50" charset="-127"/>
                <a:ea typeface="나눔고딕" panose="020D0604000000000000" pitchFamily="50" charset="-127"/>
              </a:rPr>
              <a:t>SE</a:t>
            </a:r>
            <a:r>
              <a:rPr lang="ko-KR" altLang="en-US" sz="1800" dirty="0" err="1">
                <a:latin typeface="나눔고딕" panose="020D0604000000000000" pitchFamily="50" charset="-127"/>
                <a:ea typeface="나눔고딕" panose="020D0604000000000000" pitchFamily="50" charset="-127"/>
              </a:rPr>
              <a:t>브릿지</a:t>
            </a:r>
            <a:r>
              <a:rPr lang="en-US" altLang="ko-KR" sz="1800" dirty="0">
                <a:latin typeface="나눔고딕" panose="020D0604000000000000" pitchFamily="50" charset="-127"/>
                <a:ea typeface="나눔고딕" panose="020D0604000000000000" pitchFamily="50" charset="-127"/>
              </a:rPr>
              <a:t>_</a:t>
            </a:r>
            <a:r>
              <a:rPr lang="ko-KR" altLang="en-US" sz="1800" dirty="0">
                <a:latin typeface="나눔고딕" panose="020D0604000000000000" pitchFamily="50" charset="-127"/>
                <a:ea typeface="나눔고딕" panose="020D0604000000000000" pitchFamily="50" charset="-127"/>
              </a:rPr>
              <a:t>제안기업명</a:t>
            </a:r>
            <a:r>
              <a:rPr lang="en-US" altLang="ko-KR" sz="1800" dirty="0">
                <a:latin typeface="나눔고딕" panose="020D0604000000000000" pitchFamily="50" charset="-127"/>
                <a:ea typeface="나눔고딕" panose="020D0604000000000000" pitchFamily="50" charset="-127"/>
              </a:rPr>
              <a:t>‘</a:t>
            </a:r>
            <a:r>
              <a:rPr lang="ko-KR" altLang="en-US" sz="1800" dirty="0">
                <a:latin typeface="나눔고딕" panose="020D0604000000000000" pitchFamily="50" charset="-127"/>
                <a:ea typeface="나눔고딕" panose="020D0604000000000000" pitchFamily="50" charset="-127"/>
              </a:rPr>
              <a:t>으로 해주시기 바랍니다</a:t>
            </a:r>
            <a:r>
              <a:rPr lang="en-US" altLang="ko-KR" sz="1800" dirty="0">
                <a:latin typeface="나눔고딕" panose="020D0604000000000000" pitchFamily="50" charset="-127"/>
                <a:ea typeface="나눔고딕" panose="020D0604000000000000" pitchFamily="50" charset="-127"/>
              </a:rPr>
              <a:t>.</a:t>
            </a:r>
            <a:br>
              <a:rPr lang="en-US" altLang="ko-KR" sz="1800" dirty="0">
                <a:latin typeface="나눔고딕" panose="020D0604000000000000" pitchFamily="50" charset="-127"/>
                <a:ea typeface="나눔고딕" panose="020D0604000000000000" pitchFamily="50" charset="-127"/>
              </a:rPr>
            </a:br>
            <a:br>
              <a:rPr lang="en-US" altLang="ko-KR" sz="1800" dirty="0">
                <a:latin typeface="나눔고딕" panose="020D0604000000000000" pitchFamily="50" charset="-127"/>
                <a:ea typeface="나눔고딕" panose="020D0604000000000000" pitchFamily="50" charset="-127"/>
              </a:rPr>
            </a:br>
            <a:br>
              <a:rPr lang="en-US" altLang="ko-KR" sz="1800" dirty="0">
                <a:latin typeface="나눔고딕" panose="020D0604000000000000" pitchFamily="50" charset="-127"/>
                <a:ea typeface="나눔고딕" panose="020D0604000000000000" pitchFamily="50" charset="-127"/>
              </a:rPr>
            </a:br>
            <a:endParaRPr lang="ko-KR" altLang="en-US" sz="1800" dirty="0">
              <a:latin typeface="나눔고딕" panose="020D0604000000000000" pitchFamily="50" charset="-127"/>
              <a:ea typeface="나눔고딕" panose="020D0604000000000000" pitchFamily="50" charset="-127"/>
            </a:endParaRPr>
          </a:p>
        </p:txBody>
      </p:sp>
    </p:spTree>
    <p:extLst>
      <p:ext uri="{BB962C8B-B14F-4D97-AF65-F5344CB8AC3E}">
        <p14:creationId xmlns:p14="http://schemas.microsoft.com/office/powerpoint/2010/main" val="1622537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순서도: 문서 4">
            <a:extLst>
              <a:ext uri="{FF2B5EF4-FFF2-40B4-BE49-F238E27FC236}">
                <a16:creationId xmlns:a16="http://schemas.microsoft.com/office/drawing/2014/main" id="{CE9BE7C1-65F6-427C-92D7-DFB20BD276AF}"/>
              </a:ext>
            </a:extLst>
          </p:cNvPr>
          <p:cNvSpPr/>
          <p:nvPr/>
        </p:nvSpPr>
        <p:spPr>
          <a:xfrm>
            <a:off x="0" y="254000"/>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스퀘어" panose="020B0600000101010101" pitchFamily="50" charset="-127"/>
                <a:ea typeface="나눔스퀘어" panose="020B0600000101010101" pitchFamily="50" charset="-127"/>
              </a:rPr>
              <a:t>프로젝트 제안</a:t>
            </a:r>
            <a:r>
              <a:rPr lang="en-US" altLang="ko-KR" sz="2800" b="1" dirty="0">
                <a:solidFill>
                  <a:schemeClr val="bg1"/>
                </a:solidFill>
                <a:latin typeface="나눔스퀘어" panose="020B0600000101010101" pitchFamily="50" charset="-127"/>
                <a:ea typeface="나눔스퀘어" panose="020B0600000101010101" pitchFamily="50" charset="-127"/>
              </a:rPr>
              <a:t>(5) </a:t>
            </a:r>
            <a:r>
              <a:rPr lang="ko-KR" altLang="en-US" sz="2800" b="1" dirty="0">
                <a:solidFill>
                  <a:schemeClr val="bg1"/>
                </a:solidFill>
                <a:latin typeface="나눔스퀘어" panose="020B0600000101010101" pitchFamily="50" charset="-127"/>
                <a:ea typeface="나눔스퀘어" panose="020B0600000101010101" pitchFamily="50" charset="-127"/>
              </a:rPr>
              <a:t>단계별 계획</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1189865333"/>
              </p:ext>
            </p:extLst>
          </p:nvPr>
        </p:nvGraphicFramePr>
        <p:xfrm>
          <a:off x="609600" y="1635703"/>
          <a:ext cx="11189852" cy="822960"/>
        </p:xfrm>
        <a:graphic>
          <a:graphicData uri="http://schemas.openxmlformats.org/drawingml/2006/table">
            <a:tbl>
              <a:tblPr firstRow="1" bandRow="1">
                <a:tableStyleId>{5940675A-B579-460E-94D1-54222C63F5DA}</a:tableStyleId>
              </a:tblPr>
              <a:tblGrid>
                <a:gridCol w="2276475">
                  <a:extLst>
                    <a:ext uri="{9D8B030D-6E8A-4147-A177-3AD203B41FA5}">
                      <a16:colId xmlns:a16="http://schemas.microsoft.com/office/drawing/2014/main" val="781424438"/>
                    </a:ext>
                  </a:extLst>
                </a:gridCol>
                <a:gridCol w="8913377">
                  <a:extLst>
                    <a:ext uri="{9D8B030D-6E8A-4147-A177-3AD203B41FA5}">
                      <a16:colId xmlns:a16="http://schemas.microsoft.com/office/drawing/2014/main" val="1054626084"/>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단계별 계획</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예시</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상품 및 서비스의 제공의 경우 </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모집</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심사</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선정</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제공</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모니터링 등 사업의 단계별 세부계획</a:t>
                      </a:r>
                      <a:endParaRPr lang="en-US" altLang="ko-KR" sz="1400" b="0" dirty="0">
                        <a:solidFill>
                          <a:srgbClr val="00B0F0"/>
                        </a:solidFill>
                        <a:latin typeface="나눔고딕" panose="020D0604000000000000" pitchFamily="50" charset="-127"/>
                        <a:ea typeface="나눔고딕" panose="020D0604000000000000" pitchFamily="50" charset="-127"/>
                      </a:endParaRP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신제품 개발의 경우  사전조사</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연구모형설계</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연구 및 실험</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프로토타입 제시 등 단계별 세부계획</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err="1">
                          <a:latin typeface="나눔고딕" panose="020D0604000000000000" pitchFamily="50" charset="-127"/>
                          <a:ea typeface="나눔고딕" panose="020D0604000000000000" pitchFamily="50" charset="-127"/>
                        </a:rPr>
                        <a:t>일정별</a:t>
                      </a:r>
                      <a:r>
                        <a:rPr lang="ko-KR" altLang="en-US" sz="1400" b="1" dirty="0">
                          <a:latin typeface="나눔고딕" panose="020D0604000000000000" pitchFamily="50" charset="-127"/>
                          <a:ea typeface="나눔고딕" panose="020D0604000000000000" pitchFamily="50" charset="-127"/>
                        </a:rPr>
                        <a:t> 계획</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예시</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월별 계획</a:t>
                      </a:r>
                    </a:p>
                  </a:txBody>
                  <a:tcPr anchor="ctr"/>
                </a:tc>
                <a:extLst>
                  <a:ext uri="{0D108BD9-81ED-4DB2-BD59-A6C34878D82A}">
                    <a16:rowId xmlns:a16="http://schemas.microsoft.com/office/drawing/2014/main" val="1009767128"/>
                  </a:ext>
                </a:extLst>
              </a:tr>
            </a:tbl>
          </a:graphicData>
        </a:graphic>
      </p:graphicFrame>
    </p:spTree>
    <p:extLst>
      <p:ext uri="{BB962C8B-B14F-4D97-AF65-F5344CB8AC3E}">
        <p14:creationId xmlns:p14="http://schemas.microsoft.com/office/powerpoint/2010/main" val="527273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순서도: 문서 5">
            <a:extLst>
              <a:ext uri="{FF2B5EF4-FFF2-40B4-BE49-F238E27FC236}">
                <a16:creationId xmlns:a16="http://schemas.microsoft.com/office/drawing/2014/main" id="{F3D3C0A6-3A34-4DDF-842B-F97364B73F99}"/>
              </a:ext>
            </a:extLst>
          </p:cNvPr>
          <p:cNvSpPr/>
          <p:nvPr/>
        </p:nvSpPr>
        <p:spPr>
          <a:xfrm>
            <a:off x="0" y="254000"/>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스퀘어" panose="020B0600000101010101" pitchFamily="50" charset="-127"/>
                <a:ea typeface="나눔스퀘어" panose="020B0600000101010101" pitchFamily="50" charset="-127"/>
              </a:rPr>
              <a:t>프로젝트 제안</a:t>
            </a:r>
            <a:r>
              <a:rPr lang="en-US" altLang="ko-KR" sz="2800" b="1" dirty="0">
                <a:solidFill>
                  <a:schemeClr val="bg1"/>
                </a:solidFill>
                <a:latin typeface="나눔스퀘어" panose="020B0600000101010101" pitchFamily="50" charset="-127"/>
                <a:ea typeface="나눔스퀘어" panose="020B0600000101010101" pitchFamily="50" charset="-127"/>
              </a:rPr>
              <a:t>(6) </a:t>
            </a:r>
            <a:r>
              <a:rPr lang="ko-KR" altLang="en-US" sz="2800" b="1" dirty="0">
                <a:solidFill>
                  <a:schemeClr val="bg1"/>
                </a:solidFill>
                <a:latin typeface="나눔스퀘어" panose="020B0600000101010101" pitchFamily="50" charset="-127"/>
                <a:ea typeface="나눔스퀘어" panose="020B0600000101010101" pitchFamily="50" charset="-127"/>
              </a:rPr>
              <a:t>기대효과</a:t>
            </a:r>
          </a:p>
        </p:txBody>
      </p:sp>
      <p:sp>
        <p:nvSpPr>
          <p:cNvPr id="5" name="직사각형 4">
            <a:extLst>
              <a:ext uri="{FF2B5EF4-FFF2-40B4-BE49-F238E27FC236}">
                <a16:creationId xmlns:a16="http://schemas.microsoft.com/office/drawing/2014/main" id="{97BCBFE4-4AB4-44D4-BFDA-02C285D49E73}"/>
              </a:ext>
            </a:extLst>
          </p:cNvPr>
          <p:cNvSpPr/>
          <p:nvPr/>
        </p:nvSpPr>
        <p:spPr>
          <a:xfrm>
            <a:off x="942975" y="2009775"/>
            <a:ext cx="10077450" cy="35433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o-KR" altLang="en-US" dirty="0">
                <a:solidFill>
                  <a:srgbClr val="00B0F0"/>
                </a:solidFill>
                <a:latin typeface="나눔고딕" panose="020D0604000000000000" pitchFamily="50" charset="-127"/>
                <a:ea typeface="나눔고딕" panose="020D0604000000000000" pitchFamily="50" charset="-127"/>
              </a:rPr>
              <a:t>본 프로젝트를 통해 기대되는 문제의 개선</a:t>
            </a:r>
            <a:r>
              <a:rPr lang="en-US" altLang="ko-KR" dirty="0">
                <a:solidFill>
                  <a:srgbClr val="00B0F0"/>
                </a:solidFill>
                <a:latin typeface="나눔고딕" panose="020D0604000000000000" pitchFamily="50" charset="-127"/>
                <a:ea typeface="나눔고딕" panose="020D0604000000000000" pitchFamily="50" charset="-127"/>
              </a:rPr>
              <a:t>, </a:t>
            </a:r>
            <a:r>
              <a:rPr lang="ko-KR" altLang="en-US" dirty="0">
                <a:solidFill>
                  <a:srgbClr val="00B0F0"/>
                </a:solidFill>
                <a:latin typeface="나눔고딕" panose="020D0604000000000000" pitchFamily="50" charset="-127"/>
                <a:ea typeface="나눔고딕" panose="020D0604000000000000" pitchFamily="50" charset="-127"/>
              </a:rPr>
              <a:t>이용자</a:t>
            </a:r>
            <a:r>
              <a:rPr lang="en-US" altLang="ko-KR" dirty="0">
                <a:solidFill>
                  <a:srgbClr val="00B0F0"/>
                </a:solidFill>
                <a:latin typeface="나눔고딕" panose="020D0604000000000000" pitchFamily="50" charset="-127"/>
                <a:ea typeface="나눔고딕" panose="020D0604000000000000" pitchFamily="50" charset="-127"/>
              </a:rPr>
              <a:t>(client, </a:t>
            </a:r>
            <a:r>
              <a:rPr lang="ko-KR" altLang="en-US" dirty="0">
                <a:solidFill>
                  <a:srgbClr val="00B0F0"/>
                </a:solidFill>
                <a:latin typeface="나눔고딕" panose="020D0604000000000000" pitchFamily="50" charset="-127"/>
                <a:ea typeface="나눔고딕" panose="020D0604000000000000" pitchFamily="50" charset="-127"/>
              </a:rPr>
              <a:t>수혜자</a:t>
            </a:r>
            <a:r>
              <a:rPr lang="en-US" altLang="ko-KR" dirty="0">
                <a:solidFill>
                  <a:srgbClr val="00B0F0"/>
                </a:solidFill>
                <a:latin typeface="나눔고딕" panose="020D0604000000000000" pitchFamily="50" charset="-127"/>
                <a:ea typeface="나눔고딕" panose="020D0604000000000000" pitchFamily="50" charset="-127"/>
              </a:rPr>
              <a:t>)</a:t>
            </a:r>
            <a:r>
              <a:rPr lang="ko-KR" altLang="en-US" dirty="0">
                <a:solidFill>
                  <a:srgbClr val="00B0F0"/>
                </a:solidFill>
                <a:latin typeface="나눔고딕" panose="020D0604000000000000" pitchFamily="50" charset="-127"/>
                <a:ea typeface="나눔고딕" panose="020D0604000000000000" pitchFamily="50" charset="-127"/>
              </a:rPr>
              <a:t>의 변화</a:t>
            </a:r>
            <a:r>
              <a:rPr lang="en-US" altLang="ko-KR" dirty="0">
                <a:solidFill>
                  <a:srgbClr val="00B0F0"/>
                </a:solidFill>
                <a:latin typeface="나눔고딕" panose="020D0604000000000000" pitchFamily="50" charset="-127"/>
                <a:ea typeface="나눔고딕" panose="020D0604000000000000" pitchFamily="50" charset="-127"/>
              </a:rPr>
              <a:t>, </a:t>
            </a:r>
            <a:r>
              <a:rPr lang="ko-KR" altLang="en-US" dirty="0">
                <a:solidFill>
                  <a:srgbClr val="00B0F0"/>
                </a:solidFill>
                <a:latin typeface="나눔고딕" panose="020D0604000000000000" pitchFamily="50" charset="-127"/>
                <a:ea typeface="나눔고딕" panose="020D0604000000000000" pitchFamily="50" charset="-127"/>
              </a:rPr>
              <a:t>추진 조직의 변화 등을 </a:t>
            </a:r>
            <a:endParaRPr lang="en-US" altLang="ko-KR" dirty="0">
              <a:solidFill>
                <a:srgbClr val="00B0F0"/>
              </a:solidFill>
              <a:latin typeface="나눔고딕" panose="020D0604000000000000" pitchFamily="50" charset="-127"/>
              <a:ea typeface="나눔고딕" panose="020D0604000000000000" pitchFamily="50" charset="-127"/>
            </a:endParaRPr>
          </a:p>
          <a:p>
            <a:r>
              <a:rPr lang="ko-KR" altLang="en-US" dirty="0">
                <a:solidFill>
                  <a:srgbClr val="00B0F0"/>
                </a:solidFill>
                <a:latin typeface="나눔고딕" panose="020D0604000000000000" pitchFamily="50" charset="-127"/>
                <a:ea typeface="나눔고딕" panose="020D0604000000000000" pitchFamily="50" charset="-127"/>
              </a:rPr>
              <a:t>말씀해주세요</a:t>
            </a:r>
            <a:r>
              <a:rPr lang="en-US" altLang="ko-KR" dirty="0">
                <a:solidFill>
                  <a:srgbClr val="00B0F0"/>
                </a:solidFill>
                <a:latin typeface="나눔고딕" panose="020D0604000000000000" pitchFamily="50" charset="-127"/>
                <a:ea typeface="나눔고딕" panose="020D0604000000000000" pitchFamily="50" charset="-127"/>
              </a:rPr>
              <a:t>.</a:t>
            </a:r>
          </a:p>
          <a:p>
            <a:r>
              <a:rPr lang="ko-KR" altLang="en-US" dirty="0">
                <a:solidFill>
                  <a:srgbClr val="00B0F0"/>
                </a:solidFill>
                <a:latin typeface="나눔고딕" panose="020D0604000000000000" pitchFamily="50" charset="-127"/>
                <a:ea typeface="나눔고딕" panose="020D0604000000000000" pitchFamily="50" charset="-127"/>
              </a:rPr>
              <a:t>그리고 이 변화를 파악하기 위해 어떤 방법을 사용할 것인지 말씀해주세요</a:t>
            </a:r>
            <a:r>
              <a:rPr lang="en-US" altLang="ko-KR" dirty="0">
                <a:solidFill>
                  <a:srgbClr val="00B0F0"/>
                </a:solidFill>
                <a:latin typeface="나눔고딕" panose="020D0604000000000000" pitchFamily="50" charset="-127"/>
                <a:ea typeface="나눔고딕" panose="020D0604000000000000" pitchFamily="50" charset="-127"/>
              </a:rPr>
              <a:t>.</a:t>
            </a:r>
            <a:endParaRPr lang="ko-KR" altLang="en-US" dirty="0">
              <a:solidFill>
                <a:srgbClr val="00B0F0"/>
              </a:solidFill>
              <a:latin typeface="나눔고딕" panose="020D0604000000000000" pitchFamily="50" charset="-127"/>
              <a:ea typeface="나눔고딕" panose="020D0604000000000000" pitchFamily="50" charset="-127"/>
            </a:endParaRPr>
          </a:p>
        </p:txBody>
      </p:sp>
    </p:spTree>
    <p:extLst>
      <p:ext uri="{BB962C8B-B14F-4D97-AF65-F5344CB8AC3E}">
        <p14:creationId xmlns:p14="http://schemas.microsoft.com/office/powerpoint/2010/main" val="3705968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C70A8A38-DCDA-42E2-8B55-AEB7AC51B730}"/>
              </a:ext>
            </a:extLst>
          </p:cNvPr>
          <p:cNvSpPr/>
          <p:nvPr/>
        </p:nvSpPr>
        <p:spPr>
          <a:xfrm>
            <a:off x="0" y="3129252"/>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a:xfrm>
            <a:off x="838200" y="3032125"/>
            <a:ext cx="10515600" cy="1325563"/>
          </a:xfrm>
        </p:spPr>
        <p:txBody>
          <a:bodyPr>
            <a:normAutofit/>
          </a:bodyPr>
          <a:lstStyle/>
          <a:p>
            <a:r>
              <a:rPr lang="ko-KR" altLang="en-US" sz="5400" b="1" dirty="0">
                <a:solidFill>
                  <a:schemeClr val="bg1"/>
                </a:solidFill>
                <a:latin typeface="나눔스퀘어" panose="020B0600000101010101" pitchFamily="50" charset="-127"/>
                <a:ea typeface="나눔스퀘어" panose="020B0600000101010101" pitchFamily="50" charset="-127"/>
              </a:rPr>
              <a:t>감사합니다</a:t>
            </a:r>
            <a:endParaRPr lang="ko-KR" altLang="en-US" sz="5400" b="1" dirty="0">
              <a:latin typeface="나눔스퀘어" panose="020B0600000101010101" pitchFamily="50" charset="-127"/>
              <a:ea typeface="나눔스퀘어" panose="020B0600000101010101" pitchFamily="50" charset="-127"/>
            </a:endParaRPr>
          </a:p>
        </p:txBody>
      </p:sp>
    </p:spTree>
    <p:extLst>
      <p:ext uri="{BB962C8B-B14F-4D97-AF65-F5344CB8AC3E}">
        <p14:creationId xmlns:p14="http://schemas.microsoft.com/office/powerpoint/2010/main" val="1122347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직사각형 7">
            <a:extLst>
              <a:ext uri="{FF2B5EF4-FFF2-40B4-BE49-F238E27FC236}">
                <a16:creationId xmlns:a16="http://schemas.microsoft.com/office/drawing/2014/main" id="{25AEE42F-C558-4BDC-AE5C-A54A0C072EA5}"/>
              </a:ext>
            </a:extLst>
          </p:cNvPr>
          <p:cNvSpPr/>
          <p:nvPr/>
        </p:nvSpPr>
        <p:spPr>
          <a:xfrm>
            <a:off x="0" y="-1"/>
            <a:ext cx="12192000" cy="4295775"/>
          </a:xfrm>
          <a:prstGeom prst="rec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a:xfrm>
            <a:off x="284595" y="3329132"/>
            <a:ext cx="10515600" cy="1325563"/>
          </a:xfrm>
        </p:spPr>
        <p:txBody>
          <a:bodyPr>
            <a:normAutofit fontScale="90000"/>
          </a:bodyPr>
          <a:lstStyle/>
          <a:p>
            <a:r>
              <a:rPr lang="ko-KR" altLang="en-US" sz="5300" b="1" dirty="0">
                <a:solidFill>
                  <a:srgbClr val="00B0F0"/>
                </a:solidFill>
                <a:latin typeface="나눔스퀘어" panose="020B0600000101010101" pitchFamily="50" charset="-127"/>
                <a:ea typeface="나눔스퀘어" panose="020B0600000101010101" pitchFamily="50" charset="-127"/>
              </a:rPr>
              <a:t>프로젝트 제목 입력</a:t>
            </a:r>
            <a:br>
              <a:rPr lang="en-US" altLang="ko-KR" sz="2800" b="1" dirty="0">
                <a:latin typeface="나눔스퀘어" panose="020B0600000101010101" pitchFamily="50" charset="-127"/>
                <a:ea typeface="나눔스퀘어" panose="020B0600000101010101" pitchFamily="50" charset="-127"/>
              </a:rPr>
            </a:br>
            <a:r>
              <a:rPr lang="ko-KR" altLang="en-US" sz="2800" b="1" dirty="0">
                <a:latin typeface="나눔스퀘어" panose="020B0600000101010101" pitchFamily="50" charset="-127"/>
                <a:ea typeface="나눔스퀘어" panose="020B0600000101010101" pitchFamily="50" charset="-127"/>
              </a:rPr>
              <a:t>신한금융그룹 </a:t>
            </a:r>
            <a:r>
              <a:rPr lang="en-US" altLang="ko-KR" sz="2800" b="1" dirty="0">
                <a:latin typeface="나눔스퀘어" panose="020B0600000101010101" pitchFamily="50" charset="-127"/>
                <a:ea typeface="나눔스퀘어" panose="020B0600000101010101" pitchFamily="50" charset="-127"/>
              </a:rPr>
              <a:t>SE</a:t>
            </a:r>
            <a:r>
              <a:rPr lang="ko-KR" altLang="en-US" sz="2800" b="1" dirty="0" err="1">
                <a:latin typeface="나눔스퀘어" panose="020B0600000101010101" pitchFamily="50" charset="-127"/>
                <a:ea typeface="나눔스퀘어" panose="020B0600000101010101" pitchFamily="50" charset="-127"/>
              </a:rPr>
              <a:t>브릿지</a:t>
            </a:r>
            <a:r>
              <a:rPr lang="ko-KR" altLang="en-US" sz="2800" b="1" dirty="0">
                <a:latin typeface="나눔스퀘어" panose="020B0600000101010101" pitchFamily="50" charset="-127"/>
                <a:ea typeface="나눔스퀘어" panose="020B0600000101010101" pitchFamily="50" charset="-127"/>
              </a:rPr>
              <a:t> 제안서</a:t>
            </a:r>
            <a:br>
              <a:rPr lang="en-US" altLang="ko-KR" sz="2200" b="1" dirty="0">
                <a:latin typeface="나눔스퀘어" panose="020B0600000101010101" pitchFamily="50" charset="-127"/>
                <a:ea typeface="나눔스퀘어" panose="020B0600000101010101" pitchFamily="50" charset="-127"/>
              </a:rPr>
            </a:br>
            <a:br>
              <a:rPr lang="en-US" altLang="ko-KR" sz="2800" b="1" dirty="0">
                <a:latin typeface="나눔스퀘어" panose="020B0600000101010101" pitchFamily="50" charset="-127"/>
                <a:ea typeface="나눔스퀘어" panose="020B0600000101010101" pitchFamily="50" charset="-127"/>
              </a:rPr>
            </a:br>
            <a:r>
              <a:rPr lang="ko-KR" altLang="en-US" sz="2800" b="1" dirty="0">
                <a:solidFill>
                  <a:srgbClr val="00B0F0"/>
                </a:solidFill>
                <a:latin typeface="나눔스퀘어" panose="020B0600000101010101" pitchFamily="50" charset="-127"/>
                <a:ea typeface="나눔스퀘어" panose="020B0600000101010101" pitchFamily="50" charset="-127"/>
              </a:rPr>
              <a:t>제안기업명</a:t>
            </a:r>
          </a:p>
        </p:txBody>
      </p:sp>
    </p:spTree>
    <p:extLst>
      <p:ext uri="{BB962C8B-B14F-4D97-AF65-F5344CB8AC3E}">
        <p14:creationId xmlns:p14="http://schemas.microsoft.com/office/powerpoint/2010/main" val="478005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순서도: 문서 5">
            <a:extLst>
              <a:ext uri="{FF2B5EF4-FFF2-40B4-BE49-F238E27FC236}">
                <a16:creationId xmlns:a16="http://schemas.microsoft.com/office/drawing/2014/main" id="{444E2072-A80D-4397-A869-6EE0343C8AB0}"/>
              </a:ext>
            </a:extLst>
          </p:cNvPr>
          <p:cNvSpPr/>
          <p:nvPr/>
        </p:nvSpPr>
        <p:spPr>
          <a:xfrm>
            <a:off x="0" y="254000"/>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en-US" altLang="ko-KR" sz="2800" b="1" dirty="0">
                <a:solidFill>
                  <a:schemeClr val="bg1"/>
                </a:solidFill>
                <a:latin typeface="나눔스퀘어" panose="020B0600000101010101" pitchFamily="50" charset="-127"/>
                <a:ea typeface="나눔스퀘어" panose="020B0600000101010101" pitchFamily="50" charset="-127"/>
              </a:rPr>
              <a:t>SE</a:t>
            </a:r>
            <a:r>
              <a:rPr lang="ko-KR" altLang="en-US" sz="2800" b="1" dirty="0" err="1">
                <a:solidFill>
                  <a:schemeClr val="bg1"/>
                </a:solidFill>
                <a:latin typeface="나눔스퀘어" panose="020B0600000101010101" pitchFamily="50" charset="-127"/>
                <a:ea typeface="나눔스퀘어" panose="020B0600000101010101" pitchFamily="50" charset="-127"/>
              </a:rPr>
              <a:t>브릿지</a:t>
            </a:r>
            <a:r>
              <a:rPr lang="ko-KR" altLang="en-US" sz="2800" b="1" dirty="0">
                <a:solidFill>
                  <a:schemeClr val="bg1"/>
                </a:solidFill>
                <a:latin typeface="나눔스퀘어" panose="020B0600000101010101" pitchFamily="50" charset="-127"/>
                <a:ea typeface="나눔스퀘어" panose="020B0600000101010101" pitchFamily="50" charset="-127"/>
              </a:rPr>
              <a:t> 신청서</a:t>
            </a:r>
          </a:p>
        </p:txBody>
      </p:sp>
      <p:sp>
        <p:nvSpPr>
          <p:cNvPr id="4" name="TextBox 3">
            <a:extLst>
              <a:ext uri="{FF2B5EF4-FFF2-40B4-BE49-F238E27FC236}">
                <a16:creationId xmlns:a16="http://schemas.microsoft.com/office/drawing/2014/main" id="{29AE482E-3711-4571-BBEA-A6844E0E27A1}"/>
              </a:ext>
            </a:extLst>
          </p:cNvPr>
          <p:cNvSpPr txBox="1"/>
          <p:nvPr/>
        </p:nvSpPr>
        <p:spPr>
          <a:xfrm>
            <a:off x="838200" y="2355272"/>
            <a:ext cx="10515600" cy="369332"/>
          </a:xfrm>
          <a:prstGeom prst="rect">
            <a:avLst/>
          </a:prstGeom>
          <a:noFill/>
        </p:spPr>
        <p:txBody>
          <a:bodyPr wrap="square" rtlCol="0">
            <a:spAutoFit/>
          </a:bodyPr>
          <a:lstStyle/>
          <a:p>
            <a:r>
              <a:rPr lang="ko-KR" altLang="en-US" dirty="0">
                <a:latin typeface="나눔고딕" panose="020D0604000000000000" pitchFamily="50" charset="-127"/>
                <a:ea typeface="나눔고딕" panose="020D0604000000000000" pitchFamily="50" charset="-127"/>
              </a:rPr>
              <a:t>본 제안서에 기재된 내용은 모두 사실임을 확인하며 아래의 제안서를 제출합니다</a:t>
            </a:r>
            <a:r>
              <a:rPr lang="en-US" altLang="ko-KR" dirty="0">
                <a:latin typeface="나눔고딕" panose="020D0604000000000000" pitchFamily="50" charset="-127"/>
                <a:ea typeface="나눔고딕" panose="020D0604000000000000" pitchFamily="50" charset="-127"/>
              </a:rPr>
              <a:t>. </a:t>
            </a:r>
            <a:r>
              <a:rPr lang="ko-KR" altLang="en-US" dirty="0">
                <a:latin typeface="나눔고딕" panose="020D0604000000000000" pitchFamily="50" charset="-127"/>
                <a:ea typeface="나눔고딕" panose="020D0604000000000000" pitchFamily="50" charset="-127"/>
              </a:rPr>
              <a:t> </a:t>
            </a:r>
          </a:p>
        </p:txBody>
      </p:sp>
      <p:graphicFrame>
        <p:nvGraphicFramePr>
          <p:cNvPr id="5" name="표 5">
            <a:extLst>
              <a:ext uri="{FF2B5EF4-FFF2-40B4-BE49-F238E27FC236}">
                <a16:creationId xmlns:a16="http://schemas.microsoft.com/office/drawing/2014/main" id="{8FA2717E-1773-4916-B4CF-AE906F303C3C}"/>
              </a:ext>
            </a:extLst>
          </p:cNvPr>
          <p:cNvGraphicFramePr>
            <a:graphicFrameLocks noGrp="1"/>
          </p:cNvGraphicFramePr>
          <p:nvPr>
            <p:extLst>
              <p:ext uri="{D42A27DB-BD31-4B8C-83A1-F6EECF244321}">
                <p14:modId xmlns:p14="http://schemas.microsoft.com/office/powerpoint/2010/main" val="1241096358"/>
              </p:ext>
            </p:extLst>
          </p:nvPr>
        </p:nvGraphicFramePr>
        <p:xfrm>
          <a:off x="3225800" y="4645121"/>
          <a:ext cx="8128000" cy="1041400"/>
        </p:xfrm>
        <a:graphic>
          <a:graphicData uri="http://schemas.openxmlformats.org/drawingml/2006/table">
            <a:tbl>
              <a:tblPr firstRow="1" bandRow="1">
                <a:tableStyleId>{5940675A-B579-460E-94D1-54222C63F5DA}</a:tableStyleId>
              </a:tblPr>
              <a:tblGrid>
                <a:gridCol w="4064000">
                  <a:extLst>
                    <a:ext uri="{9D8B030D-6E8A-4147-A177-3AD203B41FA5}">
                      <a16:colId xmlns:a16="http://schemas.microsoft.com/office/drawing/2014/main" val="2035314350"/>
                    </a:ext>
                  </a:extLst>
                </a:gridCol>
                <a:gridCol w="4064000">
                  <a:extLst>
                    <a:ext uri="{9D8B030D-6E8A-4147-A177-3AD203B41FA5}">
                      <a16:colId xmlns:a16="http://schemas.microsoft.com/office/drawing/2014/main" val="1665634496"/>
                    </a:ext>
                  </a:extLst>
                </a:gridCol>
              </a:tblGrid>
              <a:tr h="370840">
                <a:tc gridSpan="2">
                  <a:txBody>
                    <a:bodyPr/>
                    <a:lstStyle/>
                    <a:p>
                      <a:pPr latinLnBrk="1"/>
                      <a:r>
                        <a:rPr lang="en-US" altLang="ko-KR" sz="1600" dirty="0">
                          <a:latin typeface="나눔고딕" panose="020D0604000000000000" pitchFamily="50" charset="-127"/>
                          <a:ea typeface="나눔고딕" panose="020D0604000000000000" pitchFamily="50" charset="-127"/>
                        </a:rPr>
                        <a:t>2026</a:t>
                      </a:r>
                      <a:r>
                        <a:rPr lang="ko-KR" altLang="en-US" sz="1600" dirty="0">
                          <a:latin typeface="나눔고딕" panose="020D0604000000000000" pitchFamily="50" charset="-127"/>
                          <a:ea typeface="나눔고딕" panose="020D0604000000000000" pitchFamily="50" charset="-127"/>
                        </a:rPr>
                        <a:t>년   </a:t>
                      </a:r>
                      <a:r>
                        <a:rPr lang="en-US" altLang="ko-KR" sz="1600" dirty="0">
                          <a:solidFill>
                            <a:srgbClr val="00B0F0"/>
                          </a:solidFill>
                          <a:latin typeface="나눔고딕" panose="020D0604000000000000" pitchFamily="50" charset="-127"/>
                          <a:ea typeface="나눔고딕" panose="020D0604000000000000" pitchFamily="50" charset="-127"/>
                        </a:rPr>
                        <a:t>00</a:t>
                      </a:r>
                      <a:r>
                        <a:rPr lang="ko-KR" altLang="en-US" sz="1600" dirty="0">
                          <a:latin typeface="나눔고딕" panose="020D0604000000000000" pitchFamily="50" charset="-127"/>
                          <a:ea typeface="나눔고딕" panose="020D0604000000000000" pitchFamily="50" charset="-127"/>
                        </a:rPr>
                        <a:t>월    </a:t>
                      </a:r>
                      <a:r>
                        <a:rPr lang="en-US" altLang="ko-KR" sz="1600" dirty="0">
                          <a:solidFill>
                            <a:srgbClr val="00B0F0"/>
                          </a:solidFill>
                          <a:latin typeface="나눔고딕" panose="020D0604000000000000" pitchFamily="50" charset="-127"/>
                          <a:ea typeface="나눔고딕" panose="020D0604000000000000" pitchFamily="50" charset="-127"/>
                        </a:rPr>
                        <a:t>00</a:t>
                      </a:r>
                      <a:r>
                        <a:rPr lang="ko-KR" altLang="en-US" sz="1600" dirty="0">
                          <a:latin typeface="나눔고딕" panose="020D0604000000000000" pitchFamily="50" charset="-127"/>
                          <a:ea typeface="나눔고딕" panose="020D0604000000000000" pitchFamily="50" charset="-127"/>
                        </a:rPr>
                        <a:t>일</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latinLnBrk="1"/>
                      <a:endParaRPr lang="ko-KR" altLang="en-US" dirty="0"/>
                    </a:p>
                  </a:txBody>
                  <a:tcPr/>
                </a:tc>
                <a:extLst>
                  <a:ext uri="{0D108BD9-81ED-4DB2-BD59-A6C34878D82A}">
                    <a16:rowId xmlns:a16="http://schemas.microsoft.com/office/drawing/2014/main" val="2499980117"/>
                  </a:ext>
                </a:extLst>
              </a:tr>
              <a:tr h="185420">
                <a:tc>
                  <a:txBody>
                    <a:bodyPr/>
                    <a:lstStyle/>
                    <a:p>
                      <a:pPr latinLnBrk="1"/>
                      <a:r>
                        <a:rPr lang="ko-KR" altLang="en-US" sz="1600" dirty="0">
                          <a:latin typeface="나눔고딕" panose="020D0604000000000000" pitchFamily="50" charset="-127"/>
                          <a:ea typeface="나눔고딕" panose="020D0604000000000000" pitchFamily="50" charset="-127"/>
                        </a:rPr>
                        <a:t>실무책임자              </a:t>
                      </a:r>
                      <a:r>
                        <a:rPr lang="en-US" altLang="ko-KR" sz="1600" dirty="0">
                          <a:solidFill>
                            <a:srgbClr val="00B0F0"/>
                          </a:solidFill>
                          <a:latin typeface="나눔고딕" panose="020D0604000000000000" pitchFamily="50" charset="-127"/>
                          <a:ea typeface="나눔고딕" panose="020D0604000000000000" pitchFamily="50" charset="-127"/>
                        </a:rPr>
                        <a:t>(</a:t>
                      </a:r>
                      <a:r>
                        <a:rPr lang="ko-KR" altLang="en-US" sz="1600" dirty="0">
                          <a:solidFill>
                            <a:srgbClr val="00B0F0"/>
                          </a:solidFill>
                          <a:latin typeface="나눔고딕" panose="020D0604000000000000" pitchFamily="50" charset="-127"/>
                          <a:ea typeface="나눔고딕" panose="020D0604000000000000" pitchFamily="50" charset="-127"/>
                        </a:rPr>
                        <a:t>성함</a:t>
                      </a:r>
                      <a:r>
                        <a:rPr lang="en-US" altLang="ko-KR" sz="1600" dirty="0">
                          <a:solidFill>
                            <a:srgbClr val="00B0F0"/>
                          </a:solidFill>
                          <a:latin typeface="나눔고딕" panose="020D0604000000000000" pitchFamily="50" charset="-127"/>
                          <a:ea typeface="나눔고딕" panose="020D0604000000000000" pitchFamily="50" charset="-127"/>
                        </a:rPr>
                        <a:t>)</a:t>
                      </a:r>
                      <a:endParaRPr lang="ko-KR" altLang="en-US" sz="1600" dirty="0">
                        <a:solidFill>
                          <a:srgbClr val="00B0F0"/>
                        </a:solidFill>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atinLnBrk="1"/>
                      <a:r>
                        <a:rPr lang="en-US" altLang="ko-KR" sz="1600" dirty="0">
                          <a:latin typeface="나눔고딕" panose="020D0604000000000000" pitchFamily="50" charset="-127"/>
                          <a:ea typeface="나눔고딕" panose="020D0604000000000000" pitchFamily="50" charset="-127"/>
                        </a:rPr>
                        <a:t>(</a:t>
                      </a:r>
                      <a:r>
                        <a:rPr lang="ko-KR" altLang="en-US" sz="1600" dirty="0">
                          <a:latin typeface="나눔고딕" panose="020D0604000000000000" pitchFamily="50" charset="-127"/>
                          <a:ea typeface="나눔고딕" panose="020D0604000000000000" pitchFamily="50" charset="-127"/>
                        </a:rPr>
                        <a:t>날인 혹은 서명</a:t>
                      </a:r>
                      <a:r>
                        <a:rPr lang="en-US" altLang="ko-KR" sz="1600" dirty="0">
                          <a:latin typeface="나눔고딕" panose="020D0604000000000000" pitchFamily="50" charset="-127"/>
                          <a:ea typeface="나눔고딕" panose="020D0604000000000000" pitchFamily="50" charset="-127"/>
                        </a:rPr>
                        <a:t>)</a:t>
                      </a:r>
                      <a:endParaRPr lang="ko-KR" altLang="en-US" sz="1600" dirty="0">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60766606"/>
                  </a:ext>
                </a:extLst>
              </a:tr>
              <a:tr h="185420">
                <a:tc>
                  <a:txBody>
                    <a:bodyPr/>
                    <a:lstStyle/>
                    <a:p>
                      <a:pPr latinLnBrk="1"/>
                      <a:r>
                        <a:rPr lang="ko-KR" altLang="en-US" sz="1600" dirty="0">
                          <a:latin typeface="나눔고딕" panose="020D0604000000000000" pitchFamily="50" charset="-127"/>
                          <a:ea typeface="나눔고딕" panose="020D0604000000000000" pitchFamily="50" charset="-127"/>
                        </a:rPr>
                        <a:t>대          표              </a:t>
                      </a:r>
                      <a:r>
                        <a:rPr lang="en-US" altLang="ko-KR" sz="1600" dirty="0">
                          <a:solidFill>
                            <a:srgbClr val="00B0F0"/>
                          </a:solidFill>
                          <a:latin typeface="나눔고딕" panose="020D0604000000000000" pitchFamily="50" charset="-127"/>
                          <a:ea typeface="나눔고딕" panose="020D0604000000000000" pitchFamily="50" charset="-127"/>
                        </a:rPr>
                        <a:t>(</a:t>
                      </a:r>
                      <a:r>
                        <a:rPr lang="ko-KR" altLang="en-US" sz="1600" dirty="0">
                          <a:solidFill>
                            <a:srgbClr val="00B0F0"/>
                          </a:solidFill>
                          <a:latin typeface="나눔고딕" panose="020D0604000000000000" pitchFamily="50" charset="-127"/>
                          <a:ea typeface="나눔고딕" panose="020D0604000000000000" pitchFamily="50" charset="-127"/>
                        </a:rPr>
                        <a:t>성함</a:t>
                      </a:r>
                      <a:r>
                        <a:rPr lang="en-US" altLang="ko-KR" sz="1600" dirty="0">
                          <a:solidFill>
                            <a:srgbClr val="00B0F0"/>
                          </a:solidFill>
                          <a:latin typeface="나눔고딕" panose="020D0604000000000000" pitchFamily="50" charset="-127"/>
                          <a:ea typeface="나눔고딕" panose="020D0604000000000000" pitchFamily="50" charset="-127"/>
                        </a:rPr>
                        <a:t>)</a:t>
                      </a:r>
                      <a:endParaRPr lang="ko-KR" altLang="en-US" sz="1600" dirty="0">
                        <a:solidFill>
                          <a:srgbClr val="00B0F0"/>
                        </a:solidFill>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atinLnBrk="1"/>
                      <a:r>
                        <a:rPr lang="en-US" altLang="ko-KR" sz="1600" dirty="0">
                          <a:latin typeface="나눔고딕" panose="020D0604000000000000" pitchFamily="50" charset="-127"/>
                          <a:ea typeface="나눔고딕" panose="020D0604000000000000" pitchFamily="50" charset="-127"/>
                        </a:rPr>
                        <a:t>(</a:t>
                      </a:r>
                      <a:r>
                        <a:rPr lang="ko-KR" altLang="en-US" sz="1600" dirty="0">
                          <a:latin typeface="나눔고딕" panose="020D0604000000000000" pitchFamily="50" charset="-127"/>
                          <a:ea typeface="나눔고딕" panose="020D0604000000000000" pitchFamily="50" charset="-127"/>
                        </a:rPr>
                        <a:t>날인 혹은 서명</a:t>
                      </a:r>
                      <a:r>
                        <a:rPr lang="en-US" altLang="ko-KR" sz="1600" dirty="0">
                          <a:latin typeface="나눔고딕" panose="020D0604000000000000" pitchFamily="50" charset="-127"/>
                          <a:ea typeface="나눔고딕" panose="020D0604000000000000" pitchFamily="50" charset="-127"/>
                        </a:rPr>
                        <a:t>)</a:t>
                      </a:r>
                      <a:endParaRPr lang="ko-KR" altLang="en-US" sz="1600" dirty="0">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86614918"/>
                  </a:ext>
                </a:extLst>
              </a:tr>
            </a:tbl>
          </a:graphicData>
        </a:graphic>
      </p:graphicFrame>
    </p:spTree>
    <p:extLst>
      <p:ext uri="{BB962C8B-B14F-4D97-AF65-F5344CB8AC3E}">
        <p14:creationId xmlns:p14="http://schemas.microsoft.com/office/powerpoint/2010/main" val="1243763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순서도: 문서 4">
            <a:extLst>
              <a:ext uri="{FF2B5EF4-FFF2-40B4-BE49-F238E27FC236}">
                <a16:creationId xmlns:a16="http://schemas.microsoft.com/office/drawing/2014/main" id="{E9820763-158D-4BEA-A392-F3F74B461B20}"/>
              </a:ext>
            </a:extLst>
          </p:cNvPr>
          <p:cNvSpPr/>
          <p:nvPr/>
        </p:nvSpPr>
        <p:spPr>
          <a:xfrm>
            <a:off x="0" y="254000"/>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스퀘어" panose="020B0600000101010101" pitchFamily="50" charset="-127"/>
                <a:ea typeface="나눔스퀘어" panose="020B0600000101010101" pitchFamily="50" charset="-127"/>
              </a:rPr>
              <a:t>기업소개</a:t>
            </a:r>
            <a:r>
              <a:rPr lang="en-US" altLang="ko-KR" sz="2800" b="1" dirty="0">
                <a:solidFill>
                  <a:schemeClr val="bg1"/>
                </a:solidFill>
                <a:latin typeface="나눔스퀘어" panose="020B0600000101010101" pitchFamily="50" charset="-127"/>
                <a:ea typeface="나눔스퀘어" panose="020B0600000101010101" pitchFamily="50" charset="-127"/>
              </a:rPr>
              <a:t>(1) </a:t>
            </a:r>
            <a:r>
              <a:rPr lang="ko-KR" altLang="en-US" sz="2800" b="1" dirty="0">
                <a:solidFill>
                  <a:schemeClr val="bg1"/>
                </a:solidFill>
                <a:latin typeface="나눔스퀘어" panose="020B0600000101010101" pitchFamily="50" charset="-127"/>
                <a:ea typeface="나눔스퀘어" panose="020B0600000101010101" pitchFamily="50" charset="-127"/>
              </a:rPr>
              <a:t>기본정보</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1837883403"/>
              </p:ext>
            </p:extLst>
          </p:nvPr>
        </p:nvGraphicFramePr>
        <p:xfrm>
          <a:off x="609600" y="1635703"/>
          <a:ext cx="11189852" cy="4251960"/>
        </p:xfrm>
        <a:graphic>
          <a:graphicData uri="http://schemas.openxmlformats.org/drawingml/2006/table">
            <a:tbl>
              <a:tblPr firstRow="1" bandRow="1">
                <a:tableStyleId>{5940675A-B579-460E-94D1-54222C63F5DA}</a:tableStyleId>
              </a:tblPr>
              <a:tblGrid>
                <a:gridCol w="2797463">
                  <a:extLst>
                    <a:ext uri="{9D8B030D-6E8A-4147-A177-3AD203B41FA5}">
                      <a16:colId xmlns:a16="http://schemas.microsoft.com/office/drawing/2014/main" val="781424438"/>
                    </a:ext>
                  </a:extLst>
                </a:gridCol>
                <a:gridCol w="2797463">
                  <a:extLst>
                    <a:ext uri="{9D8B030D-6E8A-4147-A177-3AD203B41FA5}">
                      <a16:colId xmlns:a16="http://schemas.microsoft.com/office/drawing/2014/main" val="1054626084"/>
                    </a:ext>
                  </a:extLst>
                </a:gridCol>
                <a:gridCol w="2797463">
                  <a:extLst>
                    <a:ext uri="{9D8B030D-6E8A-4147-A177-3AD203B41FA5}">
                      <a16:colId xmlns:a16="http://schemas.microsoft.com/office/drawing/2014/main" val="137422511"/>
                    </a:ext>
                  </a:extLst>
                </a:gridCol>
                <a:gridCol w="2797463">
                  <a:extLst>
                    <a:ext uri="{9D8B030D-6E8A-4147-A177-3AD203B41FA5}">
                      <a16:colId xmlns:a16="http://schemas.microsoft.com/office/drawing/2014/main" val="462957637"/>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기업 이름</a:t>
                      </a:r>
                    </a:p>
                  </a:txBody>
                  <a:tcPr anchor="ctr">
                    <a:solidFill>
                      <a:schemeClr val="bg1">
                        <a:lumMod val="85000"/>
                      </a:schemeClr>
                    </a:solidFill>
                  </a:tcP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algn="ctr" latinLnBrk="1"/>
                      <a:r>
                        <a:rPr lang="ko-KR" altLang="en-US" sz="1400" b="1" dirty="0">
                          <a:latin typeface="나눔고딕" panose="020D0604000000000000" pitchFamily="50" charset="-127"/>
                          <a:ea typeface="나눔고딕" panose="020D0604000000000000" pitchFamily="50" charset="-127"/>
                        </a:rPr>
                        <a:t>대표자 성명</a:t>
                      </a:r>
                    </a:p>
                  </a:txBody>
                  <a:tcPr anchor="ctr">
                    <a:solidFill>
                      <a:schemeClr val="bg1">
                        <a:lumMod val="85000"/>
                      </a:schemeClr>
                    </a:solidFill>
                  </a:tcP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소재지</a:t>
                      </a:r>
                    </a:p>
                  </a:txBody>
                  <a:tcPr anchor="ctr">
                    <a:solidFill>
                      <a:schemeClr val="bg1">
                        <a:lumMod val="85000"/>
                      </a:schemeClr>
                    </a:solidFill>
                  </a:tcPr>
                </a:tc>
                <a:tc gridSpan="3">
                  <a:txBody>
                    <a:bodyPr/>
                    <a:lstStyle/>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본점</a:t>
                      </a:r>
                      <a:r>
                        <a:rPr lang="en-US" altLang="ko-KR" sz="1400" dirty="0">
                          <a:latin typeface="나눔고딕" panose="020D0604000000000000" pitchFamily="50" charset="-127"/>
                          <a:ea typeface="나눔고딕" panose="020D0604000000000000" pitchFamily="50" charset="-127"/>
                        </a:rPr>
                        <a:t>)</a:t>
                      </a:r>
                    </a:p>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제안사업과 관련한 사업장</a:t>
                      </a:r>
                      <a:r>
                        <a:rPr lang="en-US" altLang="ko-KR" sz="1400" dirty="0">
                          <a:latin typeface="나눔고딕" panose="020D0604000000000000" pitchFamily="50" charset="-127"/>
                          <a:ea typeface="나눔고딕" panose="020D0604000000000000" pitchFamily="50" charset="-127"/>
                        </a:rPr>
                        <a:t>) </a:t>
                      </a:r>
                      <a:endParaRPr lang="ko-KR" altLang="en-US" sz="1400"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9767128"/>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홈페이지 및 </a:t>
                      </a:r>
                      <a:r>
                        <a:rPr lang="en-US" altLang="ko-KR" sz="1400" b="1" dirty="0">
                          <a:latin typeface="나눔고딕" panose="020D0604000000000000" pitchFamily="50" charset="-127"/>
                          <a:ea typeface="나눔고딕" panose="020D0604000000000000" pitchFamily="50" charset="-127"/>
                        </a:rPr>
                        <a:t>SNS </a:t>
                      </a:r>
                      <a:r>
                        <a:rPr lang="ko-KR" altLang="en-US" sz="1400" b="1" dirty="0">
                          <a:latin typeface="나눔고딕" panose="020D0604000000000000" pitchFamily="50" charset="-127"/>
                          <a:ea typeface="나눔고딕" panose="020D0604000000000000" pitchFamily="50" charset="-127"/>
                        </a:rPr>
                        <a:t>주소</a:t>
                      </a:r>
                    </a:p>
                  </a:txBody>
                  <a:tcPr anchor="ctr">
                    <a:solidFill>
                      <a:schemeClr val="bg1">
                        <a:lumMod val="85000"/>
                      </a:schemeClr>
                    </a:solidFill>
                  </a:tcPr>
                </a:tc>
                <a:tc gridSpan="3">
                  <a:txBody>
                    <a:bodyPr/>
                    <a:lstStyle/>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홈페이지</a:t>
                      </a:r>
                      <a:r>
                        <a:rPr lang="en-US" altLang="ko-KR" sz="1400" dirty="0">
                          <a:latin typeface="나눔고딕" panose="020D0604000000000000" pitchFamily="50" charset="-127"/>
                          <a:ea typeface="나눔고딕" panose="020D0604000000000000" pitchFamily="50" charset="-127"/>
                        </a:rPr>
                        <a:t>)</a:t>
                      </a:r>
                    </a:p>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기업 관련 </a:t>
                      </a:r>
                      <a:r>
                        <a:rPr lang="en-US" altLang="ko-KR" sz="1400" dirty="0">
                          <a:latin typeface="나눔고딕" panose="020D0604000000000000" pitchFamily="50" charset="-127"/>
                          <a:ea typeface="나눔고딕" panose="020D0604000000000000" pitchFamily="50" charset="-127"/>
                        </a:rPr>
                        <a:t>SNS) </a:t>
                      </a:r>
                      <a:endParaRPr lang="ko-KR" altLang="en-US" sz="1400"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a:p>
                  </a:txBody>
                  <a:tcPr/>
                </a:tc>
                <a:tc hMerge="1">
                  <a:txBody>
                    <a:bodyPr/>
                    <a:lstStyle/>
                    <a:p>
                      <a:pPr latinLnBrk="1"/>
                      <a:endParaRPr lang="ko-KR" altLang="en-US"/>
                    </a:p>
                  </a:txBody>
                  <a:tcPr/>
                </a:tc>
                <a:extLst>
                  <a:ext uri="{0D108BD9-81ED-4DB2-BD59-A6C34878D82A}">
                    <a16:rowId xmlns:a16="http://schemas.microsoft.com/office/drawing/2014/main" val="516140814"/>
                  </a:ext>
                </a:extLst>
              </a:tr>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사회적경제 유형</a:t>
                      </a:r>
                    </a:p>
                  </a:txBody>
                  <a:tcPr anchor="ctr">
                    <a:solidFill>
                      <a:schemeClr val="bg1">
                        <a:lumMod val="85000"/>
                      </a:schemeClr>
                    </a:solidFill>
                  </a:tcPr>
                </a:tc>
                <a:tc gridSpan="3">
                  <a:txBody>
                    <a:bodyPr/>
                    <a:lstStyle/>
                    <a:p>
                      <a:pPr latinLnBrk="1"/>
                      <a:r>
                        <a:rPr lang="ko-KR" altLang="en-US" sz="1400" dirty="0">
                          <a:latin typeface="나눔고딕" panose="020D0604000000000000" pitchFamily="50" charset="-127"/>
                          <a:ea typeface="나눔고딕" panose="020D0604000000000000" pitchFamily="50" charset="-127"/>
                        </a:rPr>
                        <a:t>□인증 사회적기업</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인증번호</a:t>
                      </a:r>
                      <a:r>
                        <a:rPr lang="en-US" altLang="ko-KR" sz="1400" dirty="0">
                          <a:latin typeface="나눔고딕" panose="020D0604000000000000" pitchFamily="50" charset="-127"/>
                          <a:ea typeface="나눔고딕" panose="020D0604000000000000" pitchFamily="50" charset="-127"/>
                        </a:rPr>
                        <a:t>:</a:t>
                      </a:r>
                      <a:r>
                        <a:rPr lang="en-US" altLang="ko-KR" sz="1400" u="sng" dirty="0">
                          <a:latin typeface="나눔고딕" panose="020D0604000000000000" pitchFamily="50" charset="-127"/>
                          <a:ea typeface="나눔고딕" panose="020D0604000000000000" pitchFamily="50" charset="-127"/>
                        </a:rPr>
                        <a:t>                   </a:t>
                      </a:r>
                      <a:r>
                        <a:rPr lang="en-US" altLang="ko-KR" sz="1400" dirty="0">
                          <a:latin typeface="나눔고딕" panose="020D0604000000000000" pitchFamily="50" charset="-127"/>
                          <a:ea typeface="나눔고딕" panose="020D0604000000000000" pitchFamily="50" charset="-127"/>
                        </a:rPr>
                        <a:t>)</a:t>
                      </a:r>
                    </a:p>
                    <a:p>
                      <a:pPr latinLnBrk="1"/>
                      <a:r>
                        <a:rPr lang="ko-KR" altLang="en-US" sz="1400" dirty="0">
                          <a:latin typeface="나눔고딕" panose="020D0604000000000000" pitchFamily="50" charset="-127"/>
                          <a:ea typeface="나눔고딕" panose="020D0604000000000000" pitchFamily="50" charset="-127"/>
                        </a:rPr>
                        <a:t>□예비 사회적기업</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□지역형</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□부처형</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□지역</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부처      지정번호</a:t>
                      </a:r>
                      <a:r>
                        <a:rPr lang="en-US" altLang="ko-KR" sz="1400" dirty="0">
                          <a:latin typeface="나눔고딕" panose="020D0604000000000000" pitchFamily="50" charset="-127"/>
                          <a:ea typeface="나눔고딕" panose="020D0604000000000000" pitchFamily="50" charset="-127"/>
                        </a:rPr>
                        <a:t>: </a:t>
                      </a:r>
                      <a:r>
                        <a:rPr lang="en-US" altLang="ko-KR" sz="1400" u="sng" dirty="0">
                          <a:latin typeface="나눔고딕" panose="020D0604000000000000" pitchFamily="50" charset="-127"/>
                          <a:ea typeface="나눔고딕" panose="020D0604000000000000" pitchFamily="50" charset="-127"/>
                        </a:rPr>
                        <a:t>                    </a:t>
                      </a:r>
                      <a:r>
                        <a:rPr lang="en-US" altLang="ko-KR" sz="1400" dirty="0">
                          <a:latin typeface="나눔고딕" panose="020D0604000000000000" pitchFamily="50" charset="-127"/>
                          <a:ea typeface="나눔고딕" panose="020D0604000000000000" pitchFamily="50" charset="-127"/>
                        </a:rPr>
                        <a:t> )</a:t>
                      </a:r>
                    </a:p>
                    <a:p>
                      <a:pPr latinLnBrk="1"/>
                      <a:r>
                        <a:rPr lang="ko-KR" altLang="en-US" sz="1400" dirty="0">
                          <a:latin typeface="나눔고딕" panose="020D0604000000000000" pitchFamily="50" charset="-127"/>
                          <a:ea typeface="나눔고딕" panose="020D0604000000000000" pitchFamily="50" charset="-127"/>
                        </a:rPr>
                        <a:t>□사회적협동조합      □일반협동조합</a:t>
                      </a:r>
                      <a:endParaRPr lang="en-US" altLang="ko-KR" sz="1400" dirty="0">
                        <a:latin typeface="나눔고딕" panose="020D0604000000000000" pitchFamily="50" charset="-127"/>
                        <a:ea typeface="나눔고딕" panose="020D0604000000000000" pitchFamily="50" charset="-127"/>
                      </a:endParaRPr>
                    </a:p>
                    <a:p>
                      <a:pPr latinLnBrk="1"/>
                      <a:r>
                        <a:rPr lang="ko-KR" altLang="en-US" sz="1400" dirty="0">
                          <a:latin typeface="나눔고딕" panose="020D0604000000000000" pitchFamily="50" charset="-127"/>
                          <a:ea typeface="나눔고딕" panose="020D0604000000000000" pitchFamily="50" charset="-127"/>
                        </a:rPr>
                        <a:t>□사회적기업가 육성사업 </a:t>
                      </a:r>
                      <a:r>
                        <a:rPr lang="ko-KR" altLang="en-US" sz="1400" dirty="0" err="1">
                          <a:latin typeface="나눔고딕" panose="020D0604000000000000" pitchFamily="50" charset="-127"/>
                          <a:ea typeface="나눔고딕" panose="020D0604000000000000" pitchFamily="50" charset="-127"/>
                        </a:rPr>
                        <a:t>창업팀</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참여 기수 및 연도</a:t>
                      </a:r>
                      <a:r>
                        <a:rPr lang="en-US" altLang="ko-KR" sz="1400" dirty="0">
                          <a:latin typeface="나눔고딕" panose="020D0604000000000000" pitchFamily="50" charset="-127"/>
                          <a:ea typeface="나눔고딕" panose="020D0604000000000000" pitchFamily="50" charset="-127"/>
                        </a:rPr>
                        <a:t>)</a:t>
                      </a:r>
                    </a:p>
                    <a:p>
                      <a:pPr latinLnBrk="1"/>
                      <a:r>
                        <a:rPr lang="ko-KR" altLang="en-US" sz="1400" dirty="0">
                          <a:latin typeface="나눔고딕" panose="020D0604000000000000" pitchFamily="50" charset="-127"/>
                          <a:ea typeface="나눔고딕" panose="020D0604000000000000" pitchFamily="50" charset="-127"/>
                        </a:rPr>
                        <a:t>□기타</a:t>
                      </a:r>
                      <a:r>
                        <a:rPr lang="en-US" altLang="ko-KR" sz="1400" dirty="0">
                          <a:latin typeface="나눔고딕" panose="020D0604000000000000" pitchFamily="50" charset="-127"/>
                          <a:ea typeface="나눔고딕" panose="020D0604000000000000" pitchFamily="50" charset="-127"/>
                        </a:rPr>
                        <a:t>(</a:t>
                      </a:r>
                      <a:r>
                        <a:rPr lang="en-US" altLang="ko-KR" sz="1400" u="sng" dirty="0">
                          <a:latin typeface="나눔고딕" panose="020D0604000000000000" pitchFamily="50" charset="-127"/>
                          <a:ea typeface="나눔고딕" panose="020D0604000000000000" pitchFamily="50" charset="-127"/>
                        </a:rPr>
                        <a:t>                                   </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604572114"/>
                  </a:ext>
                </a:extLst>
              </a:tr>
              <a:tr h="152400">
                <a:tc>
                  <a:txBody>
                    <a:bodyPr/>
                    <a:lstStyle/>
                    <a:p>
                      <a:pPr algn="ctr" latinLnBrk="1"/>
                      <a:r>
                        <a:rPr lang="ko-KR" altLang="en-US" sz="1400" b="1" dirty="0">
                          <a:latin typeface="나눔고딕" panose="020D0604000000000000" pitchFamily="50" charset="-127"/>
                          <a:ea typeface="나눔고딕" panose="020D0604000000000000" pitchFamily="50" charset="-127"/>
                        </a:rPr>
                        <a:t>기업의 주 사업내용 및 연혁</a:t>
                      </a:r>
                    </a:p>
                  </a:txBody>
                  <a:tcPr anchor="ctr">
                    <a:solidFill>
                      <a:schemeClr val="bg1">
                        <a:lumMod val="85000"/>
                      </a:schemeClr>
                    </a:solidFill>
                  </a:tcPr>
                </a:tc>
                <a:tc gridSpan="3">
                  <a:txBody>
                    <a:bodyPr/>
                    <a:lstStyle/>
                    <a:p>
                      <a:pPr latinLnBrk="1"/>
                      <a:endParaRPr lang="en-US" altLang="ko-KR" sz="1400" dirty="0">
                        <a:latin typeface="나눔고딕" panose="020D0604000000000000" pitchFamily="50" charset="-127"/>
                        <a:ea typeface="나눔고딕" panose="020D0604000000000000" pitchFamily="50" charset="-127"/>
                      </a:endParaRPr>
                    </a:p>
                    <a:p>
                      <a:pPr latinLnBrk="1"/>
                      <a:endParaRPr lang="en-US" altLang="ko-KR" sz="1400" dirty="0">
                        <a:latin typeface="나눔고딕" panose="020D0604000000000000" pitchFamily="50" charset="-127"/>
                        <a:ea typeface="나눔고딕" panose="020D0604000000000000" pitchFamily="50" charset="-127"/>
                      </a:endParaRPr>
                    </a:p>
                    <a:p>
                      <a:pPr latinLnBrk="1"/>
                      <a:endParaRPr lang="en-US" altLang="ko-KR" sz="1400" dirty="0">
                        <a:latin typeface="나눔고딕" panose="020D0604000000000000" pitchFamily="50" charset="-127"/>
                        <a:ea typeface="나눔고딕" panose="020D0604000000000000" pitchFamily="50" charset="-127"/>
                      </a:endParaRPr>
                    </a:p>
                    <a:p>
                      <a:pPr latinLnBrk="1"/>
                      <a:endParaRPr lang="ko-KR" altLang="en-US" sz="1400"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168108107"/>
                  </a:ext>
                </a:extLst>
              </a:tr>
              <a:tr h="370840">
                <a:tc rowSpan="2">
                  <a:txBody>
                    <a:bodyPr/>
                    <a:lstStyle/>
                    <a:p>
                      <a:pPr algn="ctr" latinLnBrk="1"/>
                      <a:r>
                        <a:rPr lang="ko-KR" altLang="en-US" sz="1400" b="1" dirty="0">
                          <a:latin typeface="나눔고딕" panose="020D0604000000000000" pitchFamily="50" charset="-127"/>
                          <a:ea typeface="나눔고딕" panose="020D0604000000000000" pitchFamily="50" charset="-127"/>
                        </a:rPr>
                        <a:t>최근 </a:t>
                      </a:r>
                      <a:r>
                        <a:rPr lang="en-US" altLang="ko-KR" sz="1400" b="1" dirty="0">
                          <a:latin typeface="나눔고딕" panose="020D0604000000000000" pitchFamily="50" charset="-127"/>
                          <a:ea typeface="나눔고딕" panose="020D0604000000000000" pitchFamily="50" charset="-127"/>
                        </a:rPr>
                        <a:t>3</a:t>
                      </a:r>
                      <a:r>
                        <a:rPr lang="ko-KR" altLang="en-US" sz="1400" b="1" dirty="0">
                          <a:latin typeface="나눔고딕" panose="020D0604000000000000" pitchFamily="50" charset="-127"/>
                          <a:ea typeface="나눔고딕" panose="020D0604000000000000" pitchFamily="50" charset="-127"/>
                        </a:rPr>
                        <a:t>년 매출</a:t>
                      </a:r>
                      <a:r>
                        <a:rPr lang="en-US" altLang="ko-KR" sz="1400" b="1" dirty="0">
                          <a:latin typeface="나눔고딕" panose="020D0604000000000000" pitchFamily="50" charset="-127"/>
                          <a:ea typeface="나눔고딕" panose="020D0604000000000000" pitchFamily="50" charset="-127"/>
                        </a:rPr>
                        <a:t>(</a:t>
                      </a:r>
                      <a:r>
                        <a:rPr lang="ko-KR" altLang="en-US" sz="1400" b="1" dirty="0">
                          <a:latin typeface="나눔고딕" panose="020D0604000000000000" pitchFamily="50" charset="-127"/>
                          <a:ea typeface="나눔고딕" panose="020D0604000000000000" pitchFamily="50" charset="-127"/>
                        </a:rPr>
                        <a:t>단위</a:t>
                      </a:r>
                      <a:r>
                        <a:rPr lang="en-US" altLang="ko-KR" sz="1400" b="1" dirty="0">
                          <a:latin typeface="나눔고딕" panose="020D0604000000000000" pitchFamily="50" charset="-127"/>
                          <a:ea typeface="나눔고딕" panose="020D0604000000000000" pitchFamily="50" charset="-127"/>
                        </a:rPr>
                        <a:t>: </a:t>
                      </a:r>
                      <a:r>
                        <a:rPr lang="ko-KR" altLang="en-US" sz="1400" b="1" dirty="0">
                          <a:latin typeface="나눔고딕" panose="020D0604000000000000" pitchFamily="50" charset="-127"/>
                          <a:ea typeface="나눔고딕" panose="020D0604000000000000" pitchFamily="50" charset="-127"/>
                        </a:rPr>
                        <a:t>백만원</a:t>
                      </a:r>
                      <a:r>
                        <a:rPr lang="en-US" altLang="ko-KR" sz="1400" b="1" dirty="0">
                          <a:latin typeface="나눔고딕" panose="020D0604000000000000" pitchFamily="50" charset="-127"/>
                          <a:ea typeface="나눔고딕" panose="020D0604000000000000" pitchFamily="50" charset="-127"/>
                        </a:rPr>
                        <a:t>)</a:t>
                      </a:r>
                      <a:endParaRPr lang="ko-KR" altLang="en-US" sz="1400" b="1" dirty="0">
                        <a:latin typeface="나눔고딕" panose="020D0604000000000000" pitchFamily="50" charset="-127"/>
                        <a:ea typeface="나눔고딕" panose="020D0604000000000000" pitchFamily="50" charset="-127"/>
                      </a:endParaRPr>
                    </a:p>
                  </a:txBody>
                  <a:tcPr anchor="ctr">
                    <a:solidFill>
                      <a:schemeClr val="bg1">
                        <a:lumMod val="85000"/>
                      </a:schemeClr>
                    </a:solidFill>
                  </a:tcPr>
                </a:tc>
                <a:tc>
                  <a:txBody>
                    <a:bodyPr/>
                    <a:lstStyle/>
                    <a:p>
                      <a:pPr algn="ctr" latinLnBrk="1"/>
                      <a:r>
                        <a:rPr lang="en-US" altLang="ko-KR" sz="1400" b="1" dirty="0">
                          <a:latin typeface="나눔고딕" panose="020D0604000000000000" pitchFamily="50" charset="-127"/>
                          <a:ea typeface="나눔고딕" panose="020D0604000000000000" pitchFamily="50" charset="-127"/>
                        </a:rPr>
                        <a:t>2025</a:t>
                      </a:r>
                      <a:r>
                        <a:rPr lang="ko-KR" altLang="en-US" sz="1400" b="1" dirty="0">
                          <a:latin typeface="나눔고딕" panose="020D0604000000000000" pitchFamily="50" charset="-127"/>
                          <a:ea typeface="나눔고딕" panose="020D0604000000000000" pitchFamily="50" charset="-127"/>
                        </a:rPr>
                        <a:t>년</a:t>
                      </a:r>
                    </a:p>
                  </a:txBody>
                  <a:tcPr anchor="ctr">
                    <a:solidFill>
                      <a:schemeClr val="bg1">
                        <a:lumMod val="85000"/>
                      </a:schemeClr>
                    </a:solidFill>
                  </a:tcPr>
                </a:tc>
                <a:tc>
                  <a:txBody>
                    <a:bodyPr/>
                    <a:lstStyle/>
                    <a:p>
                      <a:pPr algn="ctr" latinLnBrk="1"/>
                      <a:r>
                        <a:rPr lang="en-US" altLang="ko-KR" sz="1400" b="1" dirty="0">
                          <a:latin typeface="나눔고딕" panose="020D0604000000000000" pitchFamily="50" charset="-127"/>
                          <a:ea typeface="나눔고딕" panose="020D0604000000000000" pitchFamily="50" charset="-127"/>
                        </a:rPr>
                        <a:t>2024</a:t>
                      </a:r>
                      <a:r>
                        <a:rPr lang="ko-KR" altLang="en-US" sz="1400" b="1" dirty="0">
                          <a:latin typeface="나눔고딕" panose="020D0604000000000000" pitchFamily="50" charset="-127"/>
                          <a:ea typeface="나눔고딕" panose="020D0604000000000000" pitchFamily="50" charset="-127"/>
                        </a:rPr>
                        <a:t>년</a:t>
                      </a:r>
                    </a:p>
                  </a:txBody>
                  <a:tcPr anchor="ctr">
                    <a:solidFill>
                      <a:schemeClr val="bg1">
                        <a:lumMod val="85000"/>
                      </a:schemeClr>
                    </a:solidFill>
                  </a:tcPr>
                </a:tc>
                <a:tc>
                  <a:txBody>
                    <a:bodyPr/>
                    <a:lstStyle/>
                    <a:p>
                      <a:pPr algn="ctr" latinLnBrk="1"/>
                      <a:r>
                        <a:rPr lang="en-US" altLang="ko-KR" sz="1400" b="1" dirty="0">
                          <a:latin typeface="나눔고딕" panose="020D0604000000000000" pitchFamily="50" charset="-127"/>
                          <a:ea typeface="나눔고딕" panose="020D0604000000000000" pitchFamily="50" charset="-127"/>
                        </a:rPr>
                        <a:t>2023</a:t>
                      </a:r>
                      <a:r>
                        <a:rPr lang="ko-KR" altLang="en-US" sz="1400" b="1" dirty="0">
                          <a:latin typeface="나눔고딕" panose="020D0604000000000000" pitchFamily="50" charset="-127"/>
                          <a:ea typeface="나눔고딕" panose="020D0604000000000000" pitchFamily="50" charset="-127"/>
                        </a:rPr>
                        <a:t>년</a:t>
                      </a:r>
                    </a:p>
                  </a:txBody>
                  <a:tcPr anchor="ctr">
                    <a:solidFill>
                      <a:schemeClr val="bg1">
                        <a:lumMod val="85000"/>
                      </a:schemeClr>
                    </a:solidFill>
                  </a:tcPr>
                </a:tc>
                <a:extLst>
                  <a:ext uri="{0D108BD9-81ED-4DB2-BD59-A6C34878D82A}">
                    <a16:rowId xmlns:a16="http://schemas.microsoft.com/office/drawing/2014/main" val="2695379116"/>
                  </a:ext>
                </a:extLst>
              </a:tr>
              <a:tr h="370840">
                <a:tc vMerge="1">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745807191"/>
                  </a:ext>
                </a:extLst>
              </a:tr>
            </a:tbl>
          </a:graphicData>
        </a:graphic>
      </p:graphicFrame>
    </p:spTree>
    <p:extLst>
      <p:ext uri="{BB962C8B-B14F-4D97-AF65-F5344CB8AC3E}">
        <p14:creationId xmlns:p14="http://schemas.microsoft.com/office/powerpoint/2010/main" val="24311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순서도: 문서 4">
            <a:extLst>
              <a:ext uri="{FF2B5EF4-FFF2-40B4-BE49-F238E27FC236}">
                <a16:creationId xmlns:a16="http://schemas.microsoft.com/office/drawing/2014/main" id="{2D1DFA85-59D4-47CC-A85E-DA20424051F0}"/>
              </a:ext>
            </a:extLst>
          </p:cNvPr>
          <p:cNvSpPr/>
          <p:nvPr/>
        </p:nvSpPr>
        <p:spPr>
          <a:xfrm>
            <a:off x="0" y="254000"/>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스퀘어" panose="020B0600000101010101" pitchFamily="50" charset="-127"/>
                <a:ea typeface="나눔스퀘어" panose="020B0600000101010101" pitchFamily="50" charset="-127"/>
              </a:rPr>
              <a:t>기업소개</a:t>
            </a:r>
            <a:r>
              <a:rPr lang="en-US" altLang="ko-KR" sz="2800" b="1" dirty="0">
                <a:solidFill>
                  <a:schemeClr val="bg1"/>
                </a:solidFill>
                <a:latin typeface="나눔스퀘어" panose="020B0600000101010101" pitchFamily="50" charset="-127"/>
                <a:ea typeface="나눔스퀘어" panose="020B0600000101010101" pitchFamily="50" charset="-127"/>
              </a:rPr>
              <a:t>(2) </a:t>
            </a:r>
            <a:r>
              <a:rPr lang="ko-KR" altLang="en-US" sz="2800" b="1" dirty="0">
                <a:solidFill>
                  <a:schemeClr val="bg1"/>
                </a:solidFill>
                <a:latin typeface="나눔스퀘어" panose="020B0600000101010101" pitchFamily="50" charset="-127"/>
                <a:ea typeface="나눔스퀘어" panose="020B0600000101010101" pitchFamily="50" charset="-127"/>
              </a:rPr>
              <a:t>심화정보</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1593780427"/>
              </p:ext>
            </p:extLst>
          </p:nvPr>
        </p:nvGraphicFramePr>
        <p:xfrm>
          <a:off x="609600" y="1635703"/>
          <a:ext cx="11189854" cy="2164080"/>
        </p:xfrm>
        <a:graphic>
          <a:graphicData uri="http://schemas.openxmlformats.org/drawingml/2006/table">
            <a:tbl>
              <a:tblPr firstRow="1" bandRow="1">
                <a:tableStyleId>{5940675A-B579-460E-94D1-54222C63F5DA}</a:tableStyleId>
              </a:tblPr>
              <a:tblGrid>
                <a:gridCol w="2797464">
                  <a:extLst>
                    <a:ext uri="{9D8B030D-6E8A-4147-A177-3AD203B41FA5}">
                      <a16:colId xmlns:a16="http://schemas.microsoft.com/office/drawing/2014/main" val="781424438"/>
                    </a:ext>
                  </a:extLst>
                </a:gridCol>
                <a:gridCol w="8392390">
                  <a:extLst>
                    <a:ext uri="{9D8B030D-6E8A-4147-A177-3AD203B41FA5}">
                      <a16:colId xmlns:a16="http://schemas.microsoft.com/office/drawing/2014/main" val="1054626084"/>
                    </a:ext>
                  </a:extLst>
                </a:gridCol>
              </a:tblGrid>
              <a:tr h="185420">
                <a:tc>
                  <a:txBody>
                    <a:bodyPr/>
                    <a:lstStyle/>
                    <a:p>
                      <a:pPr algn="ctr" latinLnBrk="1"/>
                      <a:r>
                        <a:rPr lang="ko-KR" altLang="en-US" sz="1400" b="1" dirty="0">
                          <a:latin typeface="나눔고딕" panose="020D0604000000000000" pitchFamily="50" charset="-127"/>
                          <a:ea typeface="나눔고딕" panose="020D0604000000000000" pitchFamily="50" charset="-127"/>
                        </a:rPr>
                        <a:t>신규</a:t>
                      </a:r>
                      <a:r>
                        <a:rPr lang="en-US" altLang="ko-KR" sz="1400" b="1" dirty="0">
                          <a:latin typeface="나눔고딕" panose="020D0604000000000000" pitchFamily="50" charset="-127"/>
                          <a:ea typeface="나눔고딕" panose="020D0604000000000000" pitchFamily="50" charset="-127"/>
                        </a:rPr>
                        <a:t>/</a:t>
                      </a:r>
                      <a:r>
                        <a:rPr lang="ko-KR" altLang="en-US" sz="1400" b="1" dirty="0">
                          <a:latin typeface="나눔고딕" panose="020D0604000000000000" pitchFamily="50" charset="-127"/>
                          <a:ea typeface="나눔고딕" panose="020D0604000000000000" pitchFamily="50" charset="-127"/>
                        </a:rPr>
                        <a:t>기존사업 구분</a:t>
                      </a:r>
                    </a:p>
                  </a:txBody>
                  <a:tcPr anchor="ctr">
                    <a:solidFill>
                      <a:schemeClr val="bg1">
                        <a:lumMod val="85000"/>
                      </a:schemeClr>
                    </a:solidFill>
                  </a:tcPr>
                </a:tc>
                <a:tc>
                  <a:txBody>
                    <a:bodyPr/>
                    <a:lstStyle/>
                    <a:p>
                      <a:pPr algn="l" latinLnBrk="1"/>
                      <a:r>
                        <a:rPr lang="ko-KR" altLang="en-US" sz="1400" dirty="0">
                          <a:latin typeface="나눔고딕" panose="020D0604000000000000" pitchFamily="50" charset="-127"/>
                          <a:ea typeface="나눔고딕" panose="020D0604000000000000" pitchFamily="50" charset="-127"/>
                        </a:rPr>
                        <a:t>□신규사업       □기존사업 확대 및 변화</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958012321"/>
                  </a:ext>
                </a:extLst>
              </a:tr>
              <a:tr h="152400">
                <a:tc>
                  <a:txBody>
                    <a:bodyPr/>
                    <a:lstStyle/>
                    <a:p>
                      <a:pPr marL="0" marR="0" lvl="0" indent="0" algn="ctr" defTabSz="914400" rtl="0" eaLnBrk="1" fontAlgn="auto" latinLnBrk="1" hangingPunct="1">
                        <a:lnSpc>
                          <a:spcPct val="100000"/>
                        </a:lnSpc>
                        <a:spcBef>
                          <a:spcPts val="0"/>
                        </a:spcBef>
                        <a:spcAft>
                          <a:spcPts val="0"/>
                        </a:spcAft>
                        <a:buClrTx/>
                        <a:buSzTx/>
                        <a:buFontTx/>
                        <a:buNone/>
                        <a:tabLst/>
                        <a:defRPr/>
                      </a:pPr>
                      <a:r>
                        <a:rPr lang="ko-KR" altLang="en-US" sz="1400" b="1" dirty="0">
                          <a:latin typeface="나눔고딕" panose="020D0604000000000000" pitchFamily="50" charset="-127"/>
                          <a:ea typeface="나눔고딕" panose="020D0604000000000000" pitchFamily="50" charset="-127"/>
                        </a:rPr>
                        <a:t>프로젝트 요약</a:t>
                      </a:r>
                    </a:p>
                  </a:txBody>
                  <a:tcPr anchor="ctr">
                    <a:solidFill>
                      <a:schemeClr val="bg1">
                        <a:lumMod val="85000"/>
                      </a:schemeClr>
                    </a:solidFill>
                  </a:tcPr>
                </a:tc>
                <a:tc>
                  <a: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sz="1400" b="0" dirty="0">
                          <a:solidFill>
                            <a:srgbClr val="00B0F0"/>
                          </a:solidFill>
                          <a:latin typeface="나눔고딕" panose="020D0604000000000000" pitchFamily="50" charset="-127"/>
                          <a:ea typeface="나눔고딕" panose="020D0604000000000000" pitchFamily="50" charset="-127"/>
                        </a:rPr>
                        <a:t>언제 누구에게 무엇을 어떻게 제공함</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4284636830"/>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a:t>
                      </a:r>
                      <a:endParaRPr lang="en-US" altLang="ko-KR" sz="1400" b="1" dirty="0">
                        <a:latin typeface="나눔고딕" panose="020D0604000000000000" pitchFamily="50" charset="-127"/>
                        <a:ea typeface="나눔고딕" panose="020D0604000000000000" pitchFamily="50" charset="-127"/>
                      </a:endParaRPr>
                    </a:p>
                    <a:p>
                      <a:pPr algn="ctr" latinLnBrk="1"/>
                      <a:r>
                        <a:rPr lang="ko-KR" altLang="en-US" sz="1400" b="1" dirty="0">
                          <a:latin typeface="나눔고딕" panose="020D0604000000000000" pitchFamily="50" charset="-127"/>
                          <a:ea typeface="나눔고딕" panose="020D0604000000000000" pitchFamily="50" charset="-127"/>
                        </a:rPr>
                        <a:t>유사사업 수행 이력</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이력이 있는 경우 서술</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참고자료가 있다면 링크 제시</a:t>
                      </a:r>
                    </a:p>
                  </a:txBody>
                  <a:tcPr anchor="ctr"/>
                </a:tc>
                <a:extLst>
                  <a:ext uri="{0D108BD9-81ED-4DB2-BD59-A6C34878D82A}">
                    <a16:rowId xmlns:a16="http://schemas.microsoft.com/office/drawing/2014/main" val="1009767128"/>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 수행을 위한</a:t>
                      </a:r>
                      <a:endParaRPr lang="en-US" altLang="ko-KR" sz="1400" b="1" dirty="0">
                        <a:latin typeface="나눔고딕" panose="020D0604000000000000" pitchFamily="50" charset="-127"/>
                        <a:ea typeface="나눔고딕" panose="020D0604000000000000" pitchFamily="50" charset="-127"/>
                      </a:endParaRPr>
                    </a:p>
                    <a:p>
                      <a:pPr algn="ctr" latinLnBrk="1"/>
                      <a:r>
                        <a:rPr lang="ko-KR" altLang="en-US" sz="1400" b="1" dirty="0">
                          <a:latin typeface="나눔고딕" panose="020D0604000000000000" pitchFamily="50" charset="-127"/>
                          <a:ea typeface="나눔고딕" panose="020D0604000000000000" pitchFamily="50" charset="-127"/>
                        </a:rPr>
                        <a:t>기업의 강점</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강점이 있는 경우 서술</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참고자료가 있다면 링크 제시</a:t>
                      </a:r>
                    </a:p>
                  </a:txBody>
                  <a:tcPr anchor="ctr"/>
                </a:tc>
                <a:extLst>
                  <a:ext uri="{0D108BD9-81ED-4DB2-BD59-A6C34878D82A}">
                    <a16:rowId xmlns:a16="http://schemas.microsoft.com/office/drawing/2014/main" val="516140814"/>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제안 프로젝트의 수행에 대한</a:t>
                      </a:r>
                      <a:endParaRPr lang="en-US" altLang="ko-KR" sz="1400" b="1" dirty="0">
                        <a:latin typeface="나눔고딕" panose="020D0604000000000000" pitchFamily="50" charset="-127"/>
                        <a:ea typeface="나눔고딕" panose="020D0604000000000000" pitchFamily="50" charset="-127"/>
                      </a:endParaRPr>
                    </a:p>
                    <a:p>
                      <a:pPr algn="ctr" latinLnBrk="1"/>
                      <a:r>
                        <a:rPr lang="ko-KR" altLang="en-US" sz="1400" b="1" dirty="0">
                          <a:latin typeface="나눔고딕" panose="020D0604000000000000" pitchFamily="50" charset="-127"/>
                          <a:ea typeface="나눔고딕" panose="020D0604000000000000" pitchFamily="50" charset="-127"/>
                        </a:rPr>
                        <a:t>기업의 기대</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프로젝트의 수행을 통해 얻게 될 것이라고 기대되는 기업 차원의 효과</a:t>
                      </a:r>
                    </a:p>
                  </a:txBody>
                  <a:tcPr anchor="ctr"/>
                </a:tc>
                <a:extLst>
                  <a:ext uri="{0D108BD9-81ED-4DB2-BD59-A6C34878D82A}">
                    <a16:rowId xmlns:a16="http://schemas.microsoft.com/office/drawing/2014/main" val="1659090299"/>
                  </a:ext>
                </a:extLst>
              </a:tr>
            </a:tbl>
          </a:graphicData>
        </a:graphic>
      </p:graphicFrame>
    </p:spTree>
    <p:extLst>
      <p:ext uri="{BB962C8B-B14F-4D97-AF65-F5344CB8AC3E}">
        <p14:creationId xmlns:p14="http://schemas.microsoft.com/office/powerpoint/2010/main" val="3837574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순서도: 문서 4">
            <a:extLst>
              <a:ext uri="{FF2B5EF4-FFF2-40B4-BE49-F238E27FC236}">
                <a16:creationId xmlns:a16="http://schemas.microsoft.com/office/drawing/2014/main" id="{5C911799-15D5-4A3E-B8D2-9B65F4C5B620}"/>
              </a:ext>
            </a:extLst>
          </p:cNvPr>
          <p:cNvSpPr/>
          <p:nvPr/>
        </p:nvSpPr>
        <p:spPr>
          <a:xfrm>
            <a:off x="0" y="254000"/>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스퀘어" panose="020B0600000101010101" pitchFamily="50" charset="-127"/>
                <a:ea typeface="나눔스퀘어" panose="020B0600000101010101" pitchFamily="50" charset="-127"/>
              </a:rPr>
              <a:t>프로젝트 제안</a:t>
            </a:r>
            <a:r>
              <a:rPr lang="en-US" altLang="ko-KR" sz="2800" b="1" dirty="0">
                <a:solidFill>
                  <a:schemeClr val="bg1"/>
                </a:solidFill>
                <a:latin typeface="나눔스퀘어" panose="020B0600000101010101" pitchFamily="50" charset="-127"/>
                <a:ea typeface="나눔스퀘어" panose="020B0600000101010101" pitchFamily="50" charset="-127"/>
              </a:rPr>
              <a:t>(1) </a:t>
            </a:r>
            <a:r>
              <a:rPr lang="ko-KR" altLang="en-US" sz="2800" b="1" dirty="0">
                <a:solidFill>
                  <a:schemeClr val="bg1"/>
                </a:solidFill>
                <a:latin typeface="나눔스퀘어" panose="020B0600000101010101" pitchFamily="50" charset="-127"/>
                <a:ea typeface="나눔스퀘어" panose="020B0600000101010101" pitchFamily="50" charset="-127"/>
              </a:rPr>
              <a:t>요약</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3871511426"/>
              </p:ext>
            </p:extLst>
          </p:nvPr>
        </p:nvGraphicFramePr>
        <p:xfrm>
          <a:off x="609600" y="1635703"/>
          <a:ext cx="11189852" cy="2377440"/>
        </p:xfrm>
        <a:graphic>
          <a:graphicData uri="http://schemas.openxmlformats.org/drawingml/2006/table">
            <a:tbl>
              <a:tblPr firstRow="1" bandRow="1">
                <a:tableStyleId>{5940675A-B579-460E-94D1-54222C63F5DA}</a:tableStyleId>
              </a:tblPr>
              <a:tblGrid>
                <a:gridCol w="2797463">
                  <a:extLst>
                    <a:ext uri="{9D8B030D-6E8A-4147-A177-3AD203B41FA5}">
                      <a16:colId xmlns:a16="http://schemas.microsoft.com/office/drawing/2014/main" val="781424438"/>
                    </a:ext>
                  </a:extLst>
                </a:gridCol>
                <a:gridCol w="8392389">
                  <a:extLst>
                    <a:ext uri="{9D8B030D-6E8A-4147-A177-3AD203B41FA5}">
                      <a16:colId xmlns:a16="http://schemas.microsoft.com/office/drawing/2014/main" val="1054626084"/>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 범주</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지리적 범주</a:t>
                      </a:r>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사업지역</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ko-KR" altLang="en-US" sz="1400" b="0" dirty="0">
                          <a:solidFill>
                            <a:srgbClr val="00B0F0"/>
                          </a:solidFill>
                          <a:latin typeface="나눔고딕" panose="020D0604000000000000" pitchFamily="50" charset="-127"/>
                          <a:ea typeface="나눔고딕" panose="020D0604000000000000" pitchFamily="50" charset="-127"/>
                        </a:rPr>
                        <a:t>시간적 범주</a:t>
                      </a:r>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사업기간</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ko-KR" altLang="en-US" sz="1400" b="0" dirty="0">
                          <a:solidFill>
                            <a:srgbClr val="00B0F0"/>
                          </a:solidFill>
                          <a:latin typeface="나눔고딕" panose="020D0604000000000000" pitchFamily="50" charset="-127"/>
                          <a:ea typeface="나눔고딕" panose="020D0604000000000000" pitchFamily="50" charset="-127"/>
                        </a:rPr>
                        <a:t>대상</a:t>
                      </a:r>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프로젝트 이용자 및 수혜자</a:t>
                      </a:r>
                      <a:r>
                        <a:rPr lang="en-US" altLang="ko-KR" sz="1400" b="0"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추진체계</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프로젝트의 추진 및 협력 체계</a:t>
                      </a:r>
                    </a:p>
                  </a:txBody>
                  <a:tcPr anchor="ctr"/>
                </a:tc>
                <a:extLst>
                  <a:ext uri="{0D108BD9-81ED-4DB2-BD59-A6C34878D82A}">
                    <a16:rowId xmlns:a16="http://schemas.microsoft.com/office/drawing/2014/main" val="1009767128"/>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프로젝트 내용</a:t>
                      </a:r>
                    </a:p>
                  </a:txBody>
                  <a:tcPr anchor="ctr">
                    <a:solidFill>
                      <a:schemeClr val="bg1">
                        <a:lumMod val="85000"/>
                      </a:schemeClr>
                    </a:solidFill>
                  </a:tcPr>
                </a:tc>
                <a:tc>
                  <a:txBody>
                    <a:bodyPr/>
                    <a:lstStyle/>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누구</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의 </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어떤</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문제를 해결하기 위해</a:t>
                      </a:r>
                      <a:endParaRPr lang="en-US" altLang="ko-KR" sz="1400" dirty="0">
                        <a:solidFill>
                          <a:srgbClr val="00B0F0"/>
                        </a:solidFill>
                        <a:latin typeface="나눔고딕" panose="020D0604000000000000" pitchFamily="50" charset="-127"/>
                        <a:ea typeface="나눔고딕" panose="020D0604000000000000" pitchFamily="50" charset="-127"/>
                      </a:endParaRP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제공되는 상품 및 서비스</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을 제공하고자 함</a:t>
                      </a:r>
                    </a:p>
                  </a:txBody>
                  <a:tcPr anchor="ctr"/>
                </a:tc>
                <a:extLst>
                  <a:ext uri="{0D108BD9-81ED-4DB2-BD59-A6C34878D82A}">
                    <a16:rowId xmlns:a16="http://schemas.microsoft.com/office/drawing/2014/main" val="516140814"/>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프로젝트 예상 산출물</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프로젝트를 통해 전달되는 재화나 서비스의 양</a:t>
                      </a:r>
                      <a:endParaRPr lang="en-US" altLang="ko-KR" sz="1400" dirty="0">
                        <a:solidFill>
                          <a:srgbClr val="00B0F0"/>
                        </a:solidFill>
                        <a:latin typeface="나눔고딕" panose="020D0604000000000000" pitchFamily="50" charset="-127"/>
                        <a:ea typeface="나눔고딕" panose="020D0604000000000000" pitchFamily="50" charset="-127"/>
                      </a:endParaRPr>
                    </a:p>
                    <a:p>
                      <a:pPr latinLnBrk="1"/>
                      <a:r>
                        <a:rPr lang="ko-KR" altLang="en-US" sz="1400" dirty="0">
                          <a:solidFill>
                            <a:srgbClr val="00B0F0"/>
                          </a:solidFill>
                          <a:latin typeface="나눔고딕" panose="020D0604000000000000" pitchFamily="50" charset="-127"/>
                          <a:ea typeface="나눔고딕" panose="020D0604000000000000" pitchFamily="50" charset="-127"/>
                        </a:rPr>
                        <a:t>프로젝트를 통해 생성 및 전달되는 유무형의 가치</a:t>
                      </a:r>
                    </a:p>
                  </a:txBody>
                  <a:tcPr anchor="ctr"/>
                </a:tc>
                <a:extLst>
                  <a:ext uri="{0D108BD9-81ED-4DB2-BD59-A6C34878D82A}">
                    <a16:rowId xmlns:a16="http://schemas.microsoft.com/office/drawing/2014/main" val="1681148312"/>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프로젝트의 강점 및 성공요소</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원하는 목표를 달성할 수 있다고 생각하는 근거</a:t>
                      </a:r>
                    </a:p>
                  </a:txBody>
                  <a:tcPr anchor="ctr"/>
                </a:tc>
                <a:extLst>
                  <a:ext uri="{0D108BD9-81ED-4DB2-BD59-A6C34878D82A}">
                    <a16:rowId xmlns:a16="http://schemas.microsoft.com/office/drawing/2014/main" val="1659090299"/>
                  </a:ext>
                </a:extLst>
              </a:tr>
            </a:tbl>
          </a:graphicData>
        </a:graphic>
      </p:graphicFrame>
    </p:spTree>
    <p:extLst>
      <p:ext uri="{BB962C8B-B14F-4D97-AF65-F5344CB8AC3E}">
        <p14:creationId xmlns:p14="http://schemas.microsoft.com/office/powerpoint/2010/main" val="3253288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순서도: 문서 4">
            <a:extLst>
              <a:ext uri="{FF2B5EF4-FFF2-40B4-BE49-F238E27FC236}">
                <a16:creationId xmlns:a16="http://schemas.microsoft.com/office/drawing/2014/main" id="{B1DB3E6E-C9C7-4B8B-8ED5-0C2E1535BDCC}"/>
              </a:ext>
            </a:extLst>
          </p:cNvPr>
          <p:cNvSpPr/>
          <p:nvPr/>
        </p:nvSpPr>
        <p:spPr>
          <a:xfrm>
            <a:off x="0" y="254000"/>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스퀘어" panose="020B0600000101010101" pitchFamily="50" charset="-127"/>
                <a:ea typeface="나눔스퀘어" panose="020B0600000101010101" pitchFamily="50" charset="-127"/>
              </a:rPr>
              <a:t>프로젝트 제안</a:t>
            </a:r>
            <a:r>
              <a:rPr lang="en-US" altLang="ko-KR" sz="2800" b="1" dirty="0">
                <a:solidFill>
                  <a:schemeClr val="bg1"/>
                </a:solidFill>
                <a:latin typeface="나눔스퀘어" panose="020B0600000101010101" pitchFamily="50" charset="-127"/>
                <a:ea typeface="나눔스퀘어" panose="020B0600000101010101" pitchFamily="50" charset="-127"/>
              </a:rPr>
              <a:t>(2) </a:t>
            </a:r>
            <a:r>
              <a:rPr lang="ko-KR" altLang="en-US" sz="2800" b="1" dirty="0">
                <a:solidFill>
                  <a:schemeClr val="bg1"/>
                </a:solidFill>
                <a:latin typeface="나눔스퀘어" panose="020B0600000101010101" pitchFamily="50" charset="-127"/>
                <a:ea typeface="나눔스퀘어" panose="020B0600000101010101" pitchFamily="50" charset="-127"/>
              </a:rPr>
              <a:t>문제정의</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2955435666"/>
              </p:ext>
            </p:extLst>
          </p:nvPr>
        </p:nvGraphicFramePr>
        <p:xfrm>
          <a:off x="609600" y="1635703"/>
          <a:ext cx="11189852" cy="3139440"/>
        </p:xfrm>
        <a:graphic>
          <a:graphicData uri="http://schemas.openxmlformats.org/drawingml/2006/table">
            <a:tbl>
              <a:tblPr firstRow="1" bandRow="1">
                <a:tableStyleId>{5940675A-B579-460E-94D1-54222C63F5DA}</a:tableStyleId>
              </a:tblPr>
              <a:tblGrid>
                <a:gridCol w="2276475">
                  <a:extLst>
                    <a:ext uri="{9D8B030D-6E8A-4147-A177-3AD203B41FA5}">
                      <a16:colId xmlns:a16="http://schemas.microsoft.com/office/drawing/2014/main" val="781424438"/>
                    </a:ext>
                  </a:extLst>
                </a:gridCol>
                <a:gridCol w="8913377">
                  <a:extLst>
                    <a:ext uri="{9D8B030D-6E8A-4147-A177-3AD203B41FA5}">
                      <a16:colId xmlns:a16="http://schemas.microsoft.com/office/drawing/2014/main" val="1054626084"/>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 배경</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기업이 프로젝트를 추진하고자 하는 이유입니다</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과장해서 작성하실 필요 없습니다</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사회적인 이유</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기업의 내부적인 이유</a:t>
                      </a:r>
                      <a:r>
                        <a:rPr lang="en-US" altLang="ko-KR" sz="1400" b="0"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 관련 </a:t>
                      </a:r>
                      <a:endParaRPr lang="en-US" altLang="ko-KR" sz="1400" b="1" dirty="0">
                        <a:latin typeface="나눔고딕" panose="020D0604000000000000" pitchFamily="50" charset="-127"/>
                        <a:ea typeface="나눔고딕" panose="020D0604000000000000" pitchFamily="50" charset="-127"/>
                      </a:endParaRPr>
                    </a:p>
                    <a:p>
                      <a:pPr algn="ctr" latinLnBrk="1"/>
                      <a:r>
                        <a:rPr lang="ko-KR" altLang="en-US" sz="1400" b="1" dirty="0">
                          <a:latin typeface="나눔고딕" panose="020D0604000000000000" pitchFamily="50" charset="-127"/>
                          <a:ea typeface="나눔고딕" panose="020D0604000000000000" pitchFamily="50" charset="-127"/>
                        </a:rPr>
                        <a:t>문제의 현황</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제안하는 프로젝트와 직접적인 연관이 있는 문제의 현황이나 현상의 서술입니다</a:t>
                      </a:r>
                      <a:r>
                        <a:rPr lang="en-US" altLang="ko-KR" sz="1400" dirty="0">
                          <a:solidFill>
                            <a:srgbClr val="00B0F0"/>
                          </a:solidFill>
                          <a:latin typeface="나눔고딕" panose="020D0604000000000000" pitchFamily="50" charset="-127"/>
                          <a:ea typeface="나눔고딕" panose="020D0604000000000000" pitchFamily="50" charset="-127"/>
                        </a:rPr>
                        <a:t>. </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현황 </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숫자로 표현될 수 있는 수치를 의미합니다</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현상 </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관찰을 통해 알게 된 사실을 의미합니다</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프로젝트의 지리적 범위</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시간적 범위</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대상에 비추어 무관하거나 과대한 통계 및 자료의 제시는 지양해주세요</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기업의 경험과 이해관계자 인터뷰를 통해 도출되고 감각된 현황</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제시하는 문제의 이해를 도울 수 있는 이미지 자료</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관련 기사 등의 링크가 있는 경우 포함해주세요</a:t>
                      </a:r>
                      <a:r>
                        <a:rPr lang="en-US" altLang="ko-KR" sz="1400" dirty="0">
                          <a:solidFill>
                            <a:srgbClr val="00B0F0"/>
                          </a:solidFill>
                          <a:latin typeface="나눔고딕" panose="020D0604000000000000" pitchFamily="50" charset="-127"/>
                          <a:ea typeface="나눔고딕" panose="020D0604000000000000" pitchFamily="50" charset="-127"/>
                        </a:rPr>
                        <a:t>.)</a:t>
                      </a:r>
                      <a:endParaRPr lang="ko-KR" altLang="en-US" sz="140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1009767128"/>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문제의 구조</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제시하는 문제가 잘 해결되지 않는 이유라 판단하고 느끼는 내용</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판단의 근거가 있다면 포함해주세요</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ko-KR" altLang="en-US" sz="1400" dirty="0">
                          <a:solidFill>
                            <a:srgbClr val="00B0F0"/>
                          </a:solidFill>
                          <a:latin typeface="나눔고딕" panose="020D0604000000000000" pitchFamily="50" charset="-127"/>
                          <a:ea typeface="나눔고딕" panose="020D0604000000000000" pitchFamily="50" charset="-127"/>
                        </a:rPr>
                        <a:t>이 문제에 대응해왔던 기존의 조직</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솔루션들이 가지고 있는 한계</a:t>
                      </a:r>
                      <a:endParaRPr lang="en-US" altLang="ko-KR" sz="140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516140814"/>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문제 정의</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한 문장으로 표현해주세요</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u="sng" dirty="0">
                          <a:solidFill>
                            <a:srgbClr val="00B0F0"/>
                          </a:solidFill>
                          <a:latin typeface="나눔고딕" panose="020D0604000000000000" pitchFamily="50" charset="-127"/>
                          <a:ea typeface="나눔고딕" panose="020D0604000000000000" pitchFamily="50" charset="-127"/>
                        </a:rPr>
                        <a:t>“</a:t>
                      </a:r>
                      <a:r>
                        <a:rPr lang="ko-KR" altLang="en-US" sz="1400" u="sng" dirty="0">
                          <a:solidFill>
                            <a:srgbClr val="00B0F0"/>
                          </a:solidFill>
                          <a:latin typeface="나눔고딕" panose="020D0604000000000000" pitchFamily="50" charset="-127"/>
                          <a:ea typeface="나눔고딕" panose="020D0604000000000000" pitchFamily="50" charset="-127"/>
                        </a:rPr>
                        <a:t>우리는 </a:t>
                      </a:r>
                      <a:r>
                        <a:rPr lang="en-US" altLang="ko-KR" sz="1400" u="sng" dirty="0">
                          <a:solidFill>
                            <a:srgbClr val="00B0F0"/>
                          </a:solidFill>
                          <a:latin typeface="나눔고딕" panose="020D0604000000000000" pitchFamily="50" charset="-127"/>
                          <a:ea typeface="나눔고딕" panose="020D0604000000000000" pitchFamily="50" charset="-127"/>
                        </a:rPr>
                        <a:t>(                            )</a:t>
                      </a:r>
                      <a:r>
                        <a:rPr lang="ko-KR" altLang="en-US" sz="1400" u="sng" dirty="0">
                          <a:solidFill>
                            <a:srgbClr val="00B0F0"/>
                          </a:solidFill>
                          <a:latin typeface="나눔고딕" panose="020D0604000000000000" pitchFamily="50" charset="-127"/>
                          <a:ea typeface="나눔고딕" panose="020D0604000000000000" pitchFamily="50" charset="-127"/>
                        </a:rPr>
                        <a:t>을 해결하기 위해 </a:t>
                      </a:r>
                      <a:r>
                        <a:rPr lang="en-US" altLang="ko-KR" sz="1400" u="sng" dirty="0">
                          <a:solidFill>
                            <a:srgbClr val="00B0F0"/>
                          </a:solidFill>
                          <a:latin typeface="나눔고딕" panose="020D0604000000000000" pitchFamily="50" charset="-127"/>
                          <a:ea typeface="나눔고딕" panose="020D0604000000000000" pitchFamily="50" charset="-127"/>
                        </a:rPr>
                        <a:t>(                                 )</a:t>
                      </a:r>
                      <a:r>
                        <a:rPr lang="ko-KR" altLang="en-US" sz="1400" u="sng" dirty="0">
                          <a:solidFill>
                            <a:srgbClr val="00B0F0"/>
                          </a:solidFill>
                          <a:latin typeface="나눔고딕" panose="020D0604000000000000" pitchFamily="50" charset="-127"/>
                          <a:ea typeface="나눔고딕" panose="020D0604000000000000" pitchFamily="50" charset="-127"/>
                        </a:rPr>
                        <a:t>이 필요하다고 생각한다</a:t>
                      </a:r>
                      <a:r>
                        <a:rPr lang="en-US" altLang="ko-KR" sz="1400" u="sng"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1681148312"/>
                  </a:ext>
                </a:extLst>
              </a:tr>
            </a:tbl>
          </a:graphicData>
        </a:graphic>
      </p:graphicFrame>
    </p:spTree>
    <p:extLst>
      <p:ext uri="{BB962C8B-B14F-4D97-AF65-F5344CB8AC3E}">
        <p14:creationId xmlns:p14="http://schemas.microsoft.com/office/powerpoint/2010/main" val="123210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순서도: 문서 4">
            <a:extLst>
              <a:ext uri="{FF2B5EF4-FFF2-40B4-BE49-F238E27FC236}">
                <a16:creationId xmlns:a16="http://schemas.microsoft.com/office/drawing/2014/main" id="{8DEDA7C3-DF12-43F3-BCE1-CE63C11AAEEB}"/>
              </a:ext>
            </a:extLst>
          </p:cNvPr>
          <p:cNvSpPr/>
          <p:nvPr/>
        </p:nvSpPr>
        <p:spPr>
          <a:xfrm>
            <a:off x="0" y="254000"/>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스퀘어" panose="020B0600000101010101" pitchFamily="50" charset="-127"/>
                <a:ea typeface="나눔스퀘어" panose="020B0600000101010101" pitchFamily="50" charset="-127"/>
              </a:rPr>
              <a:t>프로젝트 제안</a:t>
            </a:r>
            <a:r>
              <a:rPr lang="en-US" altLang="ko-KR" sz="2800" b="1" dirty="0">
                <a:solidFill>
                  <a:schemeClr val="bg1"/>
                </a:solidFill>
                <a:latin typeface="나눔스퀘어" panose="020B0600000101010101" pitchFamily="50" charset="-127"/>
                <a:ea typeface="나눔스퀘어" panose="020B0600000101010101" pitchFamily="50" charset="-127"/>
              </a:rPr>
              <a:t>(3) </a:t>
            </a:r>
            <a:r>
              <a:rPr lang="ko-KR" altLang="en-US" sz="2800" b="1" dirty="0">
                <a:solidFill>
                  <a:schemeClr val="bg1"/>
                </a:solidFill>
                <a:latin typeface="나눔스퀘어" panose="020B0600000101010101" pitchFamily="50" charset="-127"/>
                <a:ea typeface="나눔스퀘어" panose="020B0600000101010101" pitchFamily="50" charset="-127"/>
              </a:rPr>
              <a:t>사업내용</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3027460320"/>
              </p:ext>
            </p:extLst>
          </p:nvPr>
        </p:nvGraphicFramePr>
        <p:xfrm>
          <a:off x="609600" y="1635703"/>
          <a:ext cx="11189852" cy="1127760"/>
        </p:xfrm>
        <a:graphic>
          <a:graphicData uri="http://schemas.openxmlformats.org/drawingml/2006/table">
            <a:tbl>
              <a:tblPr firstRow="1" bandRow="1">
                <a:tableStyleId>{5940675A-B579-460E-94D1-54222C63F5DA}</a:tableStyleId>
              </a:tblPr>
              <a:tblGrid>
                <a:gridCol w="2276475">
                  <a:extLst>
                    <a:ext uri="{9D8B030D-6E8A-4147-A177-3AD203B41FA5}">
                      <a16:colId xmlns:a16="http://schemas.microsoft.com/office/drawing/2014/main" val="781424438"/>
                    </a:ext>
                  </a:extLst>
                </a:gridCol>
                <a:gridCol w="8913377">
                  <a:extLst>
                    <a:ext uri="{9D8B030D-6E8A-4147-A177-3AD203B41FA5}">
                      <a16:colId xmlns:a16="http://schemas.microsoft.com/office/drawing/2014/main" val="1054626084"/>
                    </a:ext>
                  </a:extLst>
                </a:gridCol>
              </a:tblGrid>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사업 내용</a:t>
                      </a:r>
                    </a:p>
                  </a:txBody>
                  <a:tcPr anchor="ctr">
                    <a:solidFill>
                      <a:schemeClr val="bg1">
                        <a:lumMod val="85000"/>
                      </a:schemeClr>
                    </a:solidFill>
                  </a:tcPr>
                </a:tc>
                <a:tc>
                  <a:txBody>
                    <a:bodyPr/>
                    <a:lstStyle/>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누구에게 무엇을 어떻게</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정량적인 산출 내용</a:t>
                      </a:r>
                      <a:r>
                        <a:rPr lang="en-US" altLang="ko-KR" sz="1400" b="0"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유사 경험</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추진조직이 본 프로젝트와 관련하여 지니고 있는 경험 </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581455285"/>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참고자료</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사업 내용에 대한 이해를 도울 수 있는 이미지나 자료</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관련 링크 </a:t>
                      </a:r>
                      <a:endParaRPr lang="en-US" altLang="ko-KR" sz="140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1009767128"/>
                  </a:ext>
                </a:extLst>
              </a:tr>
            </a:tbl>
          </a:graphicData>
        </a:graphic>
      </p:graphicFrame>
    </p:spTree>
    <p:extLst>
      <p:ext uri="{BB962C8B-B14F-4D97-AF65-F5344CB8AC3E}">
        <p14:creationId xmlns:p14="http://schemas.microsoft.com/office/powerpoint/2010/main" val="2762714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순서도: 문서 4">
            <a:extLst>
              <a:ext uri="{FF2B5EF4-FFF2-40B4-BE49-F238E27FC236}">
                <a16:creationId xmlns:a16="http://schemas.microsoft.com/office/drawing/2014/main" id="{81992D8A-C898-4CD6-A9CD-DBE77CEFD155}"/>
              </a:ext>
            </a:extLst>
          </p:cNvPr>
          <p:cNvSpPr/>
          <p:nvPr/>
        </p:nvSpPr>
        <p:spPr>
          <a:xfrm>
            <a:off x="0" y="254000"/>
            <a:ext cx="12192000" cy="1228436"/>
          </a:xfrm>
          <a:prstGeom prst="flowChartDocument">
            <a:avLst/>
          </a:prstGeom>
          <a:solidFill>
            <a:srgbClr val="004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스퀘어" panose="020B0600000101010101" pitchFamily="50" charset="-127"/>
                <a:ea typeface="나눔스퀘어" panose="020B0600000101010101" pitchFamily="50" charset="-127"/>
              </a:rPr>
              <a:t>프로젝트 제안</a:t>
            </a:r>
            <a:r>
              <a:rPr lang="en-US" altLang="ko-KR" sz="2800" b="1" dirty="0">
                <a:solidFill>
                  <a:schemeClr val="bg1"/>
                </a:solidFill>
                <a:latin typeface="나눔스퀘어" panose="020B0600000101010101" pitchFamily="50" charset="-127"/>
                <a:ea typeface="나눔스퀘어" panose="020B0600000101010101" pitchFamily="50" charset="-127"/>
              </a:rPr>
              <a:t>(4) </a:t>
            </a:r>
            <a:r>
              <a:rPr lang="ko-KR" altLang="en-US" sz="2800" b="1" dirty="0">
                <a:solidFill>
                  <a:schemeClr val="bg1"/>
                </a:solidFill>
                <a:latin typeface="나눔스퀘어" panose="020B0600000101010101" pitchFamily="50" charset="-127"/>
                <a:ea typeface="나눔스퀘어" panose="020B0600000101010101" pitchFamily="50" charset="-127"/>
              </a:rPr>
              <a:t>추진체계</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676566634"/>
              </p:ext>
            </p:extLst>
          </p:nvPr>
        </p:nvGraphicFramePr>
        <p:xfrm>
          <a:off x="609600" y="1635703"/>
          <a:ext cx="11189852" cy="1036320"/>
        </p:xfrm>
        <a:graphic>
          <a:graphicData uri="http://schemas.openxmlformats.org/drawingml/2006/table">
            <a:tbl>
              <a:tblPr firstRow="1" bandRow="1">
                <a:tableStyleId>{5940675A-B579-460E-94D1-54222C63F5DA}</a:tableStyleId>
              </a:tblPr>
              <a:tblGrid>
                <a:gridCol w="2276475">
                  <a:extLst>
                    <a:ext uri="{9D8B030D-6E8A-4147-A177-3AD203B41FA5}">
                      <a16:colId xmlns:a16="http://schemas.microsoft.com/office/drawing/2014/main" val="781424438"/>
                    </a:ext>
                  </a:extLst>
                </a:gridCol>
                <a:gridCol w="8913377">
                  <a:extLst>
                    <a:ext uri="{9D8B030D-6E8A-4147-A177-3AD203B41FA5}">
                      <a16:colId xmlns:a16="http://schemas.microsoft.com/office/drawing/2014/main" val="1054626084"/>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추진체계</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본 프로젝트의 추진을 위한</a:t>
                      </a:r>
                      <a:endParaRPr lang="en-US" altLang="ko-KR" sz="1400" b="0" dirty="0">
                        <a:solidFill>
                          <a:srgbClr val="00B0F0"/>
                        </a:solidFill>
                        <a:latin typeface="나눔고딕" panose="020D0604000000000000" pitchFamily="50" charset="-127"/>
                        <a:ea typeface="나눔고딕" panose="020D0604000000000000" pitchFamily="50" charset="-127"/>
                      </a:endParaRP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기업 내</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추진 체계</a:t>
                      </a:r>
                      <a:endParaRPr lang="en-US" altLang="ko-KR" sz="1400" b="0" dirty="0">
                        <a:solidFill>
                          <a:srgbClr val="00B0F0"/>
                        </a:solidFill>
                        <a:latin typeface="나눔고딕" panose="020D0604000000000000" pitchFamily="50" charset="-127"/>
                        <a:ea typeface="나눔고딕" panose="020D0604000000000000" pitchFamily="50" charset="-127"/>
                      </a:endParaRP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기업 외</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협력 체계 </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역할분담</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위 추진체계에 소개된 개인</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조직들의 핵심역량</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역할과 책임 </a:t>
                      </a:r>
                    </a:p>
                  </a:txBody>
                  <a:tcPr anchor="ctr"/>
                </a:tc>
                <a:extLst>
                  <a:ext uri="{0D108BD9-81ED-4DB2-BD59-A6C34878D82A}">
                    <a16:rowId xmlns:a16="http://schemas.microsoft.com/office/drawing/2014/main" val="1009767128"/>
                  </a:ext>
                </a:extLst>
              </a:tr>
            </a:tbl>
          </a:graphicData>
        </a:graphic>
      </p:graphicFrame>
    </p:spTree>
    <p:extLst>
      <p:ext uri="{BB962C8B-B14F-4D97-AF65-F5344CB8AC3E}">
        <p14:creationId xmlns:p14="http://schemas.microsoft.com/office/powerpoint/2010/main" val="2264208415"/>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730</Words>
  <Application>Microsoft Office PowerPoint</Application>
  <PresentationFormat>와이드스크린</PresentationFormat>
  <Paragraphs>105</Paragraphs>
  <Slides>12</Slides>
  <Notes>0</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12</vt:i4>
      </vt:variant>
    </vt:vector>
  </HeadingPairs>
  <TitlesOfParts>
    <vt:vector size="17" baseType="lpstr">
      <vt:lpstr>나눔고딕</vt:lpstr>
      <vt:lpstr>나눔스퀘어</vt:lpstr>
      <vt:lpstr>맑은 고딕</vt:lpstr>
      <vt:lpstr>Arial</vt:lpstr>
      <vt:lpstr>Office 테마</vt:lpstr>
      <vt:lpstr>작성요령 :   1. 하늘색 글씨 부분을 참고해주세요.  2. 작성하실 때는 하늘색 글씨를 지우시고 양식의 빈 칸을 채워주세요. 3. 작성하시면서 불필요하다고 생각되는 부분은 공란으로 비워주셔도 됩니다.     (단, 기본정보는 모두 채워주세요)  4. 가급적 현재 제공된 분량 내에서 제안서를 작성해 주시되, 필요한 경우 분량을 줄이거나 늘이셔도 됩니다.     필요하신 경우 폰트크기를 조정해주세요.  5. 본 제안서는 최종심사의 발표자료는 아닙니다.      이번 SE브릿지의 파트너기업인 신한금융그룹의 임직원들에게 본 제안서를 공개하고,      투표를 받아 점수에 합산할 계획입니다. 6. 제안서 파일을 업로드하실 때, 파일제목을 ‘신한금융그룹SE브릿지_제안기업명‘으로 해주시기 바랍니다.   </vt:lpstr>
      <vt:lpstr>프로젝트 제목 입력 신한금융그룹 SE브릿지 제안서  제안기업명</vt:lpstr>
      <vt:lpstr>SE브릿지 신청서</vt:lpstr>
      <vt:lpstr>기업소개(1) 기본정보</vt:lpstr>
      <vt:lpstr>기업소개(2) 심화정보</vt:lpstr>
      <vt:lpstr>프로젝트 제안(1) 요약</vt:lpstr>
      <vt:lpstr>프로젝트 제안(2) 문제정의</vt:lpstr>
      <vt:lpstr>프로젝트 제안(3) 사업내용</vt:lpstr>
      <vt:lpstr>프로젝트 제안(4) 추진체계</vt:lpstr>
      <vt:lpstr>프로젝트 제안(5) 단계별 계획</vt:lpstr>
      <vt:lpstr>프로젝트 제안(6) 기대효과</vt:lpstr>
      <vt:lpstr>감사합니다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하나ESG챌린지 제안서</dc:title>
  <dc:creator>kodaekweon</dc:creator>
  <cp:lastModifiedBy>dkwon ko</cp:lastModifiedBy>
  <cp:revision>11</cp:revision>
  <dcterms:created xsi:type="dcterms:W3CDTF">2022-01-06T20:04:37Z</dcterms:created>
  <dcterms:modified xsi:type="dcterms:W3CDTF">2026-05-14T00:01:58Z</dcterms:modified>
</cp:coreProperties>
</file>